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8" r:id="rId3"/>
    <p:sldId id="259" r:id="rId4"/>
    <p:sldId id="260" r:id="rId5"/>
    <p:sldId id="261" r:id="rId6"/>
    <p:sldId id="262" r:id="rId7"/>
    <p:sldId id="272" r:id="rId8"/>
    <p:sldId id="263" r:id="rId9"/>
    <p:sldId id="264" r:id="rId10"/>
    <p:sldId id="266" r:id="rId11"/>
    <p:sldId id="267" r:id="rId12"/>
    <p:sldId id="268" r:id="rId13"/>
    <p:sldId id="270" r:id="rId14"/>
    <p:sldId id="271" r:id="rId15"/>
    <p:sldId id="273" r:id="rId16"/>
    <p:sldId id="274" r:id="rId17"/>
    <p:sldId id="287" r:id="rId18"/>
    <p:sldId id="277" r:id="rId19"/>
    <p:sldId id="288" r:id="rId20"/>
    <p:sldId id="289" r:id="rId21"/>
    <p:sldId id="290" r:id="rId22"/>
    <p:sldId id="291" r:id="rId23"/>
    <p:sldId id="283" r:id="rId24"/>
    <p:sldId id="284" r:id="rId25"/>
    <p:sldId id="285" r:id="rId26"/>
    <p:sldId id="286"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018" autoAdjust="0"/>
  </p:normalViewPr>
  <p:slideViewPr>
    <p:cSldViewPr>
      <p:cViewPr varScale="1">
        <p:scale>
          <a:sx n="70" d="100"/>
          <a:sy n="70" d="100"/>
        </p:scale>
        <p:origin x="-137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D:\PHD%20work\PhD%20Data\guinea%20fowl%20data\brooding%20data\study%20one\raw%20mortality%20graphs.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400" b="1" i="0" u="none" strike="noStrike" kern="1200" baseline="0">
                <a:solidFill>
                  <a:prstClr val="black"/>
                </a:solidFill>
                <a:latin typeface="Times New Roman" pitchFamily="18" charset="0"/>
                <a:ea typeface="+mn-ea"/>
                <a:cs typeface="Times New Roman" pitchFamily="18" charset="0"/>
              </a:defRPr>
            </a:pPr>
            <a:r>
              <a:rPr lang="en-US" sz="1400" dirty="0" smtClean="0">
                <a:solidFill>
                  <a:schemeClr val="tx1"/>
                </a:solidFill>
                <a:latin typeface="Times New Roman" pitchFamily="18" charset="0"/>
                <a:cs typeface="Times New Roman" pitchFamily="18" charset="0"/>
              </a:rPr>
              <a:t>Fig. 1. Effect of DFM and Antibiotic</a:t>
            </a:r>
            <a:r>
              <a:rPr lang="en-US" sz="1400" baseline="0" dirty="0" smtClean="0">
                <a:solidFill>
                  <a:schemeClr val="tx1"/>
                </a:solidFill>
                <a:latin typeface="Times New Roman" pitchFamily="18" charset="0"/>
                <a:cs typeface="Times New Roman" pitchFamily="18" charset="0"/>
              </a:rPr>
              <a:t> </a:t>
            </a:r>
            <a:r>
              <a:rPr lang="en-US" sz="1400" dirty="0" smtClean="0">
                <a:solidFill>
                  <a:schemeClr val="tx1"/>
                </a:solidFill>
                <a:latin typeface="Times New Roman" pitchFamily="18" charset="0"/>
                <a:cs typeface="Times New Roman" pitchFamily="18" charset="0"/>
              </a:rPr>
              <a:t>treatments on</a:t>
            </a:r>
            <a:r>
              <a:rPr lang="en-US" sz="1400" baseline="0" dirty="0" smtClean="0">
                <a:solidFill>
                  <a:schemeClr val="tx1"/>
                </a:solidFill>
                <a:latin typeface="Times New Roman" pitchFamily="18" charset="0"/>
                <a:cs typeface="Times New Roman" pitchFamily="18" charset="0"/>
              </a:rPr>
              <a:t> </a:t>
            </a:r>
            <a:r>
              <a:rPr lang="en-US" sz="1400" dirty="0" smtClean="0">
                <a:solidFill>
                  <a:schemeClr val="tx1"/>
                </a:solidFill>
                <a:latin typeface="Times New Roman" pitchFamily="18" charset="0"/>
                <a:cs typeface="Times New Roman" pitchFamily="18" charset="0"/>
              </a:rPr>
              <a:t>mortality of</a:t>
            </a:r>
            <a:r>
              <a:rPr lang="en-US" sz="1400" baseline="0" dirty="0" smtClean="0">
                <a:solidFill>
                  <a:schemeClr val="tx1"/>
                </a:solidFill>
                <a:latin typeface="Times New Roman" pitchFamily="18" charset="0"/>
                <a:cs typeface="Times New Roman" pitchFamily="18" charset="0"/>
              </a:rPr>
              <a:t> </a:t>
            </a:r>
            <a:r>
              <a:rPr lang="en-US" sz="1400" dirty="0" smtClean="0">
                <a:solidFill>
                  <a:schemeClr val="tx1"/>
                </a:solidFill>
                <a:latin typeface="Times New Roman" pitchFamily="18" charset="0"/>
                <a:cs typeface="Times New Roman" pitchFamily="18" charset="0"/>
              </a:rPr>
              <a:t>Guinea fowl keets (1-8weeks). DFM treatments were not  </a:t>
            </a:r>
            <a:r>
              <a:rPr lang="en-US" sz="1400" baseline="0" dirty="0" smtClean="0">
                <a:solidFill>
                  <a:schemeClr val="tx1"/>
                </a:solidFill>
                <a:latin typeface="Times New Roman" pitchFamily="18" charset="0"/>
                <a:cs typeface="Times New Roman" pitchFamily="18" charset="0"/>
              </a:rPr>
              <a:t>significantly different (P&gt;0.05) from the antibiotic birds (P=0.46, R</a:t>
            </a:r>
            <a:r>
              <a:rPr lang="en-US" sz="1400" baseline="30000" dirty="0" smtClean="0">
                <a:solidFill>
                  <a:schemeClr val="tx1"/>
                </a:solidFill>
                <a:latin typeface="Times New Roman" pitchFamily="18" charset="0"/>
                <a:cs typeface="Times New Roman" pitchFamily="18" charset="0"/>
              </a:rPr>
              <a:t>2</a:t>
            </a:r>
            <a:r>
              <a:rPr lang="en-US" sz="1400" baseline="0" dirty="0" smtClean="0">
                <a:solidFill>
                  <a:schemeClr val="tx1"/>
                </a:solidFill>
                <a:latin typeface="Times New Roman" pitchFamily="18" charset="0"/>
                <a:cs typeface="Times New Roman" pitchFamily="18" charset="0"/>
              </a:rPr>
              <a:t>=0.26 and F-value=0.96)</a:t>
            </a:r>
            <a:endParaRPr lang="en-US" sz="1400" baseline="30000" dirty="0" smtClean="0">
              <a:solidFill>
                <a:schemeClr val="tx1"/>
              </a:solidFill>
              <a:latin typeface="Times New Roman" pitchFamily="18" charset="0"/>
              <a:cs typeface="Times New Roman" pitchFamily="18" charset="0"/>
            </a:endParaRPr>
          </a:p>
        </c:rich>
      </c:tx>
      <c:layout>
        <c:manualLayout>
          <c:xMode val="edge"/>
          <c:yMode val="edge"/>
          <c:x val="0.10037467191601052"/>
          <c:y val="0.87838261883931179"/>
        </c:manualLayout>
      </c:layout>
      <c:overlay val="0"/>
    </c:title>
    <c:autoTitleDeleted val="0"/>
    <c:plotArea>
      <c:layout>
        <c:manualLayout>
          <c:layoutTarget val="inner"/>
          <c:xMode val="edge"/>
          <c:yMode val="edge"/>
          <c:x val="8.7450039139844365E-2"/>
          <c:y val="3.6742282214723178E-2"/>
          <c:w val="0.83637300271676551"/>
          <c:h val="0.73311789971552654"/>
        </c:manualLayout>
      </c:layout>
      <c:lineChart>
        <c:grouping val="standard"/>
        <c:varyColors val="0"/>
        <c:ser>
          <c:idx val="0"/>
          <c:order val="0"/>
          <c:tx>
            <c:strRef>
              <c:f>Sheet1!$L$3</c:f>
              <c:strCache>
                <c:ptCount val="1"/>
                <c:pt idx="0">
                  <c:v>Antibiotics Treatment (Control)</c:v>
                </c:pt>
              </c:strCache>
            </c:strRef>
          </c:tx>
          <c:marker>
            <c:symbol val="none"/>
          </c:marker>
          <c:cat>
            <c:strRef>
              <c:f>Sheet1!$K$4:$K$12</c:f>
              <c:strCache>
                <c:ptCount val="9"/>
                <c:pt idx="0">
                  <c:v>1</c:v>
                </c:pt>
                <c:pt idx="1">
                  <c:v>2</c:v>
                </c:pt>
                <c:pt idx="2">
                  <c:v>3</c:v>
                </c:pt>
                <c:pt idx="3">
                  <c:v>4</c:v>
                </c:pt>
                <c:pt idx="4">
                  <c:v>5</c:v>
                </c:pt>
                <c:pt idx="5">
                  <c:v>6</c:v>
                </c:pt>
                <c:pt idx="6">
                  <c:v>7</c:v>
                </c:pt>
                <c:pt idx="7">
                  <c:v>8</c:v>
                </c:pt>
                <c:pt idx="8">
                  <c:v>Total</c:v>
                </c:pt>
              </c:strCache>
            </c:strRef>
          </c:cat>
          <c:val>
            <c:numRef>
              <c:f>Sheet1!$L$4:$L$12</c:f>
              <c:numCache>
                <c:formatCode>General</c:formatCode>
                <c:ptCount val="9"/>
                <c:pt idx="0">
                  <c:v>2</c:v>
                </c:pt>
                <c:pt idx="1">
                  <c:v>1</c:v>
                </c:pt>
                <c:pt idx="2">
                  <c:v>5</c:v>
                </c:pt>
                <c:pt idx="3">
                  <c:v>1</c:v>
                </c:pt>
                <c:pt idx="4">
                  <c:v>2</c:v>
                </c:pt>
                <c:pt idx="5">
                  <c:v>1</c:v>
                </c:pt>
                <c:pt idx="6">
                  <c:v>1</c:v>
                </c:pt>
                <c:pt idx="7">
                  <c:v>0</c:v>
                </c:pt>
                <c:pt idx="8">
                  <c:v>13</c:v>
                </c:pt>
              </c:numCache>
            </c:numRef>
          </c:val>
          <c:smooth val="0"/>
        </c:ser>
        <c:ser>
          <c:idx val="1"/>
          <c:order val="1"/>
          <c:tx>
            <c:strRef>
              <c:f>Sheet1!$M$3</c:f>
              <c:strCache>
                <c:ptCount val="1"/>
                <c:pt idx="0">
                  <c:v>Daily DFM</c:v>
                </c:pt>
              </c:strCache>
            </c:strRef>
          </c:tx>
          <c:marker>
            <c:symbol val="none"/>
          </c:marker>
          <c:cat>
            <c:strRef>
              <c:f>Sheet1!$K$4:$K$12</c:f>
              <c:strCache>
                <c:ptCount val="9"/>
                <c:pt idx="0">
                  <c:v>1</c:v>
                </c:pt>
                <c:pt idx="1">
                  <c:v>2</c:v>
                </c:pt>
                <c:pt idx="2">
                  <c:v>3</c:v>
                </c:pt>
                <c:pt idx="3">
                  <c:v>4</c:v>
                </c:pt>
                <c:pt idx="4">
                  <c:v>5</c:v>
                </c:pt>
                <c:pt idx="5">
                  <c:v>6</c:v>
                </c:pt>
                <c:pt idx="6">
                  <c:v>7</c:v>
                </c:pt>
                <c:pt idx="7">
                  <c:v>8</c:v>
                </c:pt>
                <c:pt idx="8">
                  <c:v>Total</c:v>
                </c:pt>
              </c:strCache>
            </c:strRef>
          </c:cat>
          <c:val>
            <c:numRef>
              <c:f>Sheet1!$M$4:$M$12</c:f>
              <c:numCache>
                <c:formatCode>General</c:formatCode>
                <c:ptCount val="9"/>
                <c:pt idx="0">
                  <c:v>0</c:v>
                </c:pt>
                <c:pt idx="1">
                  <c:v>1</c:v>
                </c:pt>
                <c:pt idx="2">
                  <c:v>0</c:v>
                </c:pt>
                <c:pt idx="3">
                  <c:v>2</c:v>
                </c:pt>
                <c:pt idx="4">
                  <c:v>1</c:v>
                </c:pt>
                <c:pt idx="5">
                  <c:v>1</c:v>
                </c:pt>
                <c:pt idx="6">
                  <c:v>0</c:v>
                </c:pt>
                <c:pt idx="7">
                  <c:v>0</c:v>
                </c:pt>
                <c:pt idx="8">
                  <c:v>5</c:v>
                </c:pt>
              </c:numCache>
            </c:numRef>
          </c:val>
          <c:smooth val="0"/>
        </c:ser>
        <c:ser>
          <c:idx val="2"/>
          <c:order val="2"/>
          <c:tx>
            <c:strRef>
              <c:f>Sheet1!$N$3</c:f>
              <c:strCache>
                <c:ptCount val="1"/>
                <c:pt idx="0">
                  <c:v>3days DFM/Week</c:v>
                </c:pt>
              </c:strCache>
            </c:strRef>
          </c:tx>
          <c:marker>
            <c:symbol val="none"/>
          </c:marker>
          <c:cat>
            <c:strRef>
              <c:f>Sheet1!$K$4:$K$12</c:f>
              <c:strCache>
                <c:ptCount val="9"/>
                <c:pt idx="0">
                  <c:v>1</c:v>
                </c:pt>
                <c:pt idx="1">
                  <c:v>2</c:v>
                </c:pt>
                <c:pt idx="2">
                  <c:v>3</c:v>
                </c:pt>
                <c:pt idx="3">
                  <c:v>4</c:v>
                </c:pt>
                <c:pt idx="4">
                  <c:v>5</c:v>
                </c:pt>
                <c:pt idx="5">
                  <c:v>6</c:v>
                </c:pt>
                <c:pt idx="6">
                  <c:v>7</c:v>
                </c:pt>
                <c:pt idx="7">
                  <c:v>8</c:v>
                </c:pt>
                <c:pt idx="8">
                  <c:v>Total</c:v>
                </c:pt>
              </c:strCache>
            </c:strRef>
          </c:cat>
          <c:val>
            <c:numRef>
              <c:f>Sheet1!$N$4:$N$12</c:f>
              <c:numCache>
                <c:formatCode>General</c:formatCode>
                <c:ptCount val="9"/>
                <c:pt idx="0">
                  <c:v>1</c:v>
                </c:pt>
                <c:pt idx="1">
                  <c:v>2</c:v>
                </c:pt>
                <c:pt idx="2">
                  <c:v>1</c:v>
                </c:pt>
                <c:pt idx="3">
                  <c:v>2</c:v>
                </c:pt>
                <c:pt idx="4">
                  <c:v>2</c:v>
                </c:pt>
                <c:pt idx="5">
                  <c:v>2</c:v>
                </c:pt>
                <c:pt idx="6">
                  <c:v>0</c:v>
                </c:pt>
                <c:pt idx="7">
                  <c:v>0</c:v>
                </c:pt>
                <c:pt idx="8">
                  <c:v>10</c:v>
                </c:pt>
              </c:numCache>
            </c:numRef>
          </c:val>
          <c:smooth val="0"/>
        </c:ser>
        <c:ser>
          <c:idx val="3"/>
          <c:order val="3"/>
          <c:tx>
            <c:strRef>
              <c:f>Sheet1!$O$3</c:f>
              <c:strCache>
                <c:ptCount val="1"/>
                <c:pt idx="0">
                  <c:v>Weekly DFM, weekly break</c:v>
                </c:pt>
              </c:strCache>
            </c:strRef>
          </c:tx>
          <c:marker>
            <c:symbol val="none"/>
          </c:marker>
          <c:cat>
            <c:strRef>
              <c:f>Sheet1!$K$4:$K$12</c:f>
              <c:strCache>
                <c:ptCount val="9"/>
                <c:pt idx="0">
                  <c:v>1</c:v>
                </c:pt>
                <c:pt idx="1">
                  <c:v>2</c:v>
                </c:pt>
                <c:pt idx="2">
                  <c:v>3</c:v>
                </c:pt>
                <c:pt idx="3">
                  <c:v>4</c:v>
                </c:pt>
                <c:pt idx="4">
                  <c:v>5</c:v>
                </c:pt>
                <c:pt idx="5">
                  <c:v>6</c:v>
                </c:pt>
                <c:pt idx="6">
                  <c:v>7</c:v>
                </c:pt>
                <c:pt idx="7">
                  <c:v>8</c:v>
                </c:pt>
                <c:pt idx="8">
                  <c:v>Total</c:v>
                </c:pt>
              </c:strCache>
            </c:strRef>
          </c:cat>
          <c:val>
            <c:numRef>
              <c:f>Sheet1!$O$4:$O$12</c:f>
              <c:numCache>
                <c:formatCode>General</c:formatCode>
                <c:ptCount val="9"/>
                <c:pt idx="0">
                  <c:v>1</c:v>
                </c:pt>
                <c:pt idx="1">
                  <c:v>2</c:v>
                </c:pt>
                <c:pt idx="2">
                  <c:v>0</c:v>
                </c:pt>
                <c:pt idx="3">
                  <c:v>0</c:v>
                </c:pt>
                <c:pt idx="4">
                  <c:v>1</c:v>
                </c:pt>
                <c:pt idx="5">
                  <c:v>5</c:v>
                </c:pt>
                <c:pt idx="6">
                  <c:v>1</c:v>
                </c:pt>
                <c:pt idx="7">
                  <c:v>0</c:v>
                </c:pt>
                <c:pt idx="8">
                  <c:v>10</c:v>
                </c:pt>
              </c:numCache>
            </c:numRef>
          </c:val>
          <c:smooth val="0"/>
        </c:ser>
        <c:dLbls>
          <c:showLegendKey val="0"/>
          <c:showVal val="0"/>
          <c:showCatName val="0"/>
          <c:showSerName val="0"/>
          <c:showPercent val="0"/>
          <c:showBubbleSize val="0"/>
        </c:dLbls>
        <c:marker val="1"/>
        <c:smooth val="0"/>
        <c:axId val="230170624"/>
        <c:axId val="53530560"/>
      </c:lineChart>
      <c:catAx>
        <c:axId val="230170624"/>
        <c:scaling>
          <c:orientation val="minMax"/>
        </c:scaling>
        <c:delete val="0"/>
        <c:axPos val="b"/>
        <c:title>
          <c:tx>
            <c:rich>
              <a:bodyPr/>
              <a:lstStyle/>
              <a:p>
                <a:pPr>
                  <a:defRPr sz="1600">
                    <a:latin typeface="Times New Roman" pitchFamily="18" charset="0"/>
                    <a:cs typeface="Times New Roman" pitchFamily="18" charset="0"/>
                  </a:defRPr>
                </a:pPr>
                <a:r>
                  <a:rPr lang="en-US" sz="1600">
                    <a:latin typeface="Times New Roman" pitchFamily="18" charset="0"/>
                    <a:cs typeface="Times New Roman" pitchFamily="18" charset="0"/>
                  </a:rPr>
                  <a:t>Weeks</a:t>
                </a:r>
              </a:p>
            </c:rich>
          </c:tx>
          <c:overlay val="0"/>
        </c:title>
        <c:numFmt formatCode="General" sourceLinked="1"/>
        <c:majorTickMark val="out"/>
        <c:minorTickMark val="none"/>
        <c:tickLblPos val="nextTo"/>
        <c:crossAx val="53530560"/>
        <c:crosses val="autoZero"/>
        <c:auto val="1"/>
        <c:lblAlgn val="ctr"/>
        <c:lblOffset val="100"/>
        <c:noMultiLvlLbl val="0"/>
      </c:catAx>
      <c:valAx>
        <c:axId val="53530560"/>
        <c:scaling>
          <c:orientation val="minMax"/>
        </c:scaling>
        <c:delete val="0"/>
        <c:axPos val="l"/>
        <c:title>
          <c:tx>
            <c:rich>
              <a:bodyPr rot="-5400000" vert="horz"/>
              <a:lstStyle/>
              <a:p>
                <a:pPr>
                  <a:defRPr sz="1600">
                    <a:latin typeface="Times New Roman" pitchFamily="18" charset="0"/>
                    <a:cs typeface="Times New Roman" pitchFamily="18" charset="0"/>
                  </a:defRPr>
                </a:pPr>
                <a:r>
                  <a:rPr lang="en-US" sz="16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mortality</a:t>
                </a:r>
              </a:p>
            </c:rich>
          </c:tx>
          <c:overlay val="0"/>
        </c:title>
        <c:numFmt formatCode="General" sourceLinked="1"/>
        <c:majorTickMark val="out"/>
        <c:minorTickMark val="none"/>
        <c:tickLblPos val="nextTo"/>
        <c:crossAx val="230170624"/>
        <c:crosses val="autoZero"/>
        <c:crossBetween val="between"/>
      </c:valAx>
    </c:plotArea>
    <c:legend>
      <c:legendPos val="r"/>
      <c:layout>
        <c:manualLayout>
          <c:xMode val="edge"/>
          <c:yMode val="edge"/>
          <c:x val="0.13558191444018219"/>
          <c:y val="8.056818181818183E-2"/>
          <c:w val="0.3833114610673668"/>
          <c:h val="0.23113140122453968"/>
        </c:manualLayout>
      </c:layout>
      <c:overlay val="0"/>
      <c:txPr>
        <a:bodyPr/>
        <a:lstStyle/>
        <a:p>
          <a:pPr>
            <a:defRPr sz="1400">
              <a:latin typeface="Times New Roman" pitchFamily="18" charset="0"/>
              <a:cs typeface="Times New Roman" pitchFamily="18" charset="0"/>
            </a:defRPr>
          </a:pPr>
          <a:endParaRPr lang="en-US"/>
        </a:p>
      </c:txPr>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BACF59-64F6-4BC4-A1DC-C5C6F96695FD}" type="doc">
      <dgm:prSet loTypeId="urn:microsoft.com/office/officeart/2005/8/layout/vProcess5" loCatId="process" qsTypeId="urn:microsoft.com/office/officeart/2005/8/quickstyle/simple1" qsCatId="simple" csTypeId="urn:microsoft.com/office/officeart/2005/8/colors/colorful4" csCatId="colorful" phldr="1"/>
      <dgm:spPr/>
      <dgm:t>
        <a:bodyPr/>
        <a:lstStyle/>
        <a:p>
          <a:endParaRPr lang="en-US"/>
        </a:p>
      </dgm:t>
    </dgm:pt>
    <dgm:pt modelId="{C9CEB91B-5EF9-4726-BE22-43F495844F8D}">
      <dgm:prSet phldrT="[Text]" custT="1"/>
      <dgm:spPr/>
      <dgm:t>
        <a:bodyPr/>
        <a:lstStyle/>
        <a:p>
          <a:r>
            <a:rPr lang="en-US" sz="4000" dirty="0" smtClean="0"/>
            <a:t>INTRODUCTION</a:t>
          </a:r>
          <a:endParaRPr lang="en-US" sz="4000" dirty="0"/>
        </a:p>
      </dgm:t>
    </dgm:pt>
    <dgm:pt modelId="{06953533-1CA2-4306-A166-BB7F8D448A2D}" type="parTrans" cxnId="{A7777B3B-7994-4FC9-941D-465C9DD5FE48}">
      <dgm:prSet/>
      <dgm:spPr/>
      <dgm:t>
        <a:bodyPr/>
        <a:lstStyle/>
        <a:p>
          <a:endParaRPr lang="en-US" sz="4400" dirty="0"/>
        </a:p>
      </dgm:t>
    </dgm:pt>
    <dgm:pt modelId="{ADEDC48A-C45B-4BFA-90ED-3018C1F8CFAE}" type="sibTrans" cxnId="{A7777B3B-7994-4FC9-941D-465C9DD5FE48}">
      <dgm:prSet custT="1"/>
      <dgm:spPr/>
      <dgm:t>
        <a:bodyPr/>
        <a:lstStyle/>
        <a:p>
          <a:endParaRPr lang="en-US" sz="2000" dirty="0"/>
        </a:p>
      </dgm:t>
    </dgm:pt>
    <dgm:pt modelId="{BFD4942A-7F0A-493C-AB08-9A704CDDEBBC}">
      <dgm:prSet phldrT="[Text]" custT="1"/>
      <dgm:spPr/>
      <dgm:t>
        <a:bodyPr/>
        <a:lstStyle/>
        <a:p>
          <a:r>
            <a:rPr lang="en-US" sz="4000" dirty="0" smtClean="0"/>
            <a:t>Results and Discussion</a:t>
          </a:r>
          <a:endParaRPr lang="en-US" sz="4000" dirty="0"/>
        </a:p>
      </dgm:t>
    </dgm:pt>
    <dgm:pt modelId="{426E089B-91D6-4BE0-A68E-831E72B67742}" type="parTrans" cxnId="{7044CD57-AF56-44E8-8E67-3BD99428E168}">
      <dgm:prSet/>
      <dgm:spPr/>
      <dgm:t>
        <a:bodyPr/>
        <a:lstStyle/>
        <a:p>
          <a:endParaRPr lang="en-US" sz="4400" dirty="0"/>
        </a:p>
      </dgm:t>
    </dgm:pt>
    <dgm:pt modelId="{31ACE033-36F6-4738-A7F9-E6BE66710615}" type="sibTrans" cxnId="{7044CD57-AF56-44E8-8E67-3BD99428E168}">
      <dgm:prSet custT="1"/>
      <dgm:spPr/>
      <dgm:t>
        <a:bodyPr/>
        <a:lstStyle/>
        <a:p>
          <a:endParaRPr lang="en-US" sz="2000" dirty="0"/>
        </a:p>
      </dgm:t>
    </dgm:pt>
    <dgm:pt modelId="{E4EEE060-714F-47A0-8F1C-F875FA8F57F6}">
      <dgm:prSet custT="1"/>
      <dgm:spPr/>
      <dgm:t>
        <a:bodyPr/>
        <a:lstStyle/>
        <a:p>
          <a:r>
            <a:rPr lang="en-GB" sz="4000" dirty="0" smtClean="0"/>
            <a:t>Materials and Methods</a:t>
          </a:r>
          <a:endParaRPr lang="en-GB" sz="4000" dirty="0"/>
        </a:p>
      </dgm:t>
    </dgm:pt>
    <dgm:pt modelId="{9F5FB8C1-7159-4DD1-B163-5FAB9D28A93A}" type="parTrans" cxnId="{31BCC751-2269-48E4-865D-DE95C3E54D06}">
      <dgm:prSet/>
      <dgm:spPr/>
      <dgm:t>
        <a:bodyPr/>
        <a:lstStyle/>
        <a:p>
          <a:endParaRPr lang="en-GB"/>
        </a:p>
      </dgm:t>
    </dgm:pt>
    <dgm:pt modelId="{815B3224-11DC-4E02-8186-72CF0EBCCB8D}" type="sibTrans" cxnId="{31BCC751-2269-48E4-865D-DE95C3E54D06}">
      <dgm:prSet/>
      <dgm:spPr/>
      <dgm:t>
        <a:bodyPr/>
        <a:lstStyle/>
        <a:p>
          <a:endParaRPr lang="en-GB"/>
        </a:p>
      </dgm:t>
    </dgm:pt>
    <dgm:pt modelId="{A9CCA9C6-5081-4089-861E-871E50BA2704}">
      <dgm:prSet phldrT="[Text]" custT="1"/>
      <dgm:spPr/>
      <dgm:t>
        <a:bodyPr/>
        <a:lstStyle/>
        <a:p>
          <a:r>
            <a:rPr lang="en-US" sz="4000" dirty="0" smtClean="0"/>
            <a:t>CONCLUSION AND RECOMMENDATIONS</a:t>
          </a:r>
          <a:endParaRPr lang="en-US" sz="4000" dirty="0"/>
        </a:p>
      </dgm:t>
    </dgm:pt>
    <dgm:pt modelId="{9D72B76A-AF97-4972-9C2D-523F2CC18A1E}" type="parTrans" cxnId="{13B08B95-ED89-4CA0-B26E-78BC9AF4019A}">
      <dgm:prSet/>
      <dgm:spPr/>
      <dgm:t>
        <a:bodyPr/>
        <a:lstStyle/>
        <a:p>
          <a:endParaRPr lang="en-US"/>
        </a:p>
      </dgm:t>
    </dgm:pt>
    <dgm:pt modelId="{0D73304A-235D-4B56-89BA-BB42ECE29817}" type="sibTrans" cxnId="{13B08B95-ED89-4CA0-B26E-78BC9AF4019A}">
      <dgm:prSet/>
      <dgm:spPr/>
      <dgm:t>
        <a:bodyPr/>
        <a:lstStyle/>
        <a:p>
          <a:endParaRPr lang="en-US"/>
        </a:p>
      </dgm:t>
    </dgm:pt>
    <dgm:pt modelId="{1BC48552-1A99-4C05-A657-D13CAEF6AF47}" type="pres">
      <dgm:prSet presAssocID="{59BACF59-64F6-4BC4-A1DC-C5C6F96695FD}" presName="outerComposite" presStyleCnt="0">
        <dgm:presLayoutVars>
          <dgm:chMax val="5"/>
          <dgm:dir/>
          <dgm:resizeHandles val="exact"/>
        </dgm:presLayoutVars>
      </dgm:prSet>
      <dgm:spPr/>
      <dgm:t>
        <a:bodyPr/>
        <a:lstStyle/>
        <a:p>
          <a:endParaRPr lang="en-GB"/>
        </a:p>
      </dgm:t>
    </dgm:pt>
    <dgm:pt modelId="{4DB0E6AD-BF2E-4192-AB66-CED40746482D}" type="pres">
      <dgm:prSet presAssocID="{59BACF59-64F6-4BC4-A1DC-C5C6F96695FD}" presName="dummyMaxCanvas" presStyleCnt="0">
        <dgm:presLayoutVars/>
      </dgm:prSet>
      <dgm:spPr/>
    </dgm:pt>
    <dgm:pt modelId="{156D4371-F6BF-4307-A1C4-00C35E527DFC}" type="pres">
      <dgm:prSet presAssocID="{59BACF59-64F6-4BC4-A1DC-C5C6F96695FD}" presName="FourNodes_1" presStyleLbl="node1" presStyleIdx="0" presStyleCnt="4">
        <dgm:presLayoutVars>
          <dgm:bulletEnabled val="1"/>
        </dgm:presLayoutVars>
      </dgm:prSet>
      <dgm:spPr/>
      <dgm:t>
        <a:bodyPr/>
        <a:lstStyle/>
        <a:p>
          <a:endParaRPr lang="en-US"/>
        </a:p>
      </dgm:t>
    </dgm:pt>
    <dgm:pt modelId="{0375D29B-7787-46B9-A9AF-8D3BC82E6872}" type="pres">
      <dgm:prSet presAssocID="{59BACF59-64F6-4BC4-A1DC-C5C6F96695FD}" presName="FourNodes_2" presStyleLbl="node1" presStyleIdx="1" presStyleCnt="4">
        <dgm:presLayoutVars>
          <dgm:bulletEnabled val="1"/>
        </dgm:presLayoutVars>
      </dgm:prSet>
      <dgm:spPr/>
      <dgm:t>
        <a:bodyPr/>
        <a:lstStyle/>
        <a:p>
          <a:endParaRPr lang="en-US"/>
        </a:p>
      </dgm:t>
    </dgm:pt>
    <dgm:pt modelId="{8C46E78F-FCCE-4854-B0D7-4043C6770DDC}" type="pres">
      <dgm:prSet presAssocID="{59BACF59-64F6-4BC4-A1DC-C5C6F96695FD}" presName="FourNodes_3" presStyleLbl="node1" presStyleIdx="2" presStyleCnt="4">
        <dgm:presLayoutVars>
          <dgm:bulletEnabled val="1"/>
        </dgm:presLayoutVars>
      </dgm:prSet>
      <dgm:spPr/>
      <dgm:t>
        <a:bodyPr/>
        <a:lstStyle/>
        <a:p>
          <a:endParaRPr lang="en-US"/>
        </a:p>
      </dgm:t>
    </dgm:pt>
    <dgm:pt modelId="{DE2EEB7C-350D-463D-909A-F99ECA3FE788}" type="pres">
      <dgm:prSet presAssocID="{59BACF59-64F6-4BC4-A1DC-C5C6F96695FD}" presName="FourNodes_4" presStyleLbl="node1" presStyleIdx="3" presStyleCnt="4">
        <dgm:presLayoutVars>
          <dgm:bulletEnabled val="1"/>
        </dgm:presLayoutVars>
      </dgm:prSet>
      <dgm:spPr/>
      <dgm:t>
        <a:bodyPr/>
        <a:lstStyle/>
        <a:p>
          <a:endParaRPr lang="en-US"/>
        </a:p>
      </dgm:t>
    </dgm:pt>
    <dgm:pt modelId="{9AED3E45-6993-479E-B7B5-374A38D58C1A}" type="pres">
      <dgm:prSet presAssocID="{59BACF59-64F6-4BC4-A1DC-C5C6F96695FD}" presName="FourConn_1-2" presStyleLbl="fgAccFollowNode1" presStyleIdx="0" presStyleCnt="3">
        <dgm:presLayoutVars>
          <dgm:bulletEnabled val="1"/>
        </dgm:presLayoutVars>
      </dgm:prSet>
      <dgm:spPr/>
      <dgm:t>
        <a:bodyPr/>
        <a:lstStyle/>
        <a:p>
          <a:endParaRPr lang="en-US"/>
        </a:p>
      </dgm:t>
    </dgm:pt>
    <dgm:pt modelId="{D2520801-3C96-4D40-A026-064B2F604DCF}" type="pres">
      <dgm:prSet presAssocID="{59BACF59-64F6-4BC4-A1DC-C5C6F96695FD}" presName="FourConn_2-3" presStyleLbl="fgAccFollowNode1" presStyleIdx="1" presStyleCnt="3">
        <dgm:presLayoutVars>
          <dgm:bulletEnabled val="1"/>
        </dgm:presLayoutVars>
      </dgm:prSet>
      <dgm:spPr/>
      <dgm:t>
        <a:bodyPr/>
        <a:lstStyle/>
        <a:p>
          <a:endParaRPr lang="en-US"/>
        </a:p>
      </dgm:t>
    </dgm:pt>
    <dgm:pt modelId="{EE1B60EF-EBC4-4752-87DA-E2841159F520}" type="pres">
      <dgm:prSet presAssocID="{59BACF59-64F6-4BC4-A1DC-C5C6F96695FD}" presName="FourConn_3-4" presStyleLbl="fgAccFollowNode1" presStyleIdx="2" presStyleCnt="3">
        <dgm:presLayoutVars>
          <dgm:bulletEnabled val="1"/>
        </dgm:presLayoutVars>
      </dgm:prSet>
      <dgm:spPr/>
      <dgm:t>
        <a:bodyPr/>
        <a:lstStyle/>
        <a:p>
          <a:endParaRPr lang="en-US"/>
        </a:p>
      </dgm:t>
    </dgm:pt>
    <dgm:pt modelId="{151D71EF-7258-4C35-841C-719F4CAC4BCE}" type="pres">
      <dgm:prSet presAssocID="{59BACF59-64F6-4BC4-A1DC-C5C6F96695FD}" presName="FourNodes_1_text" presStyleLbl="node1" presStyleIdx="3" presStyleCnt="4">
        <dgm:presLayoutVars>
          <dgm:bulletEnabled val="1"/>
        </dgm:presLayoutVars>
      </dgm:prSet>
      <dgm:spPr/>
      <dgm:t>
        <a:bodyPr/>
        <a:lstStyle/>
        <a:p>
          <a:endParaRPr lang="en-US"/>
        </a:p>
      </dgm:t>
    </dgm:pt>
    <dgm:pt modelId="{55DA07BC-890C-498F-8E24-F5ED6487A1D0}" type="pres">
      <dgm:prSet presAssocID="{59BACF59-64F6-4BC4-A1DC-C5C6F96695FD}" presName="FourNodes_2_text" presStyleLbl="node1" presStyleIdx="3" presStyleCnt="4">
        <dgm:presLayoutVars>
          <dgm:bulletEnabled val="1"/>
        </dgm:presLayoutVars>
      </dgm:prSet>
      <dgm:spPr/>
      <dgm:t>
        <a:bodyPr/>
        <a:lstStyle/>
        <a:p>
          <a:endParaRPr lang="en-US"/>
        </a:p>
      </dgm:t>
    </dgm:pt>
    <dgm:pt modelId="{E36FF68C-9CC8-4947-BAA3-8B879BE3DE55}" type="pres">
      <dgm:prSet presAssocID="{59BACF59-64F6-4BC4-A1DC-C5C6F96695FD}" presName="FourNodes_3_text" presStyleLbl="node1" presStyleIdx="3" presStyleCnt="4">
        <dgm:presLayoutVars>
          <dgm:bulletEnabled val="1"/>
        </dgm:presLayoutVars>
      </dgm:prSet>
      <dgm:spPr/>
      <dgm:t>
        <a:bodyPr/>
        <a:lstStyle/>
        <a:p>
          <a:endParaRPr lang="en-US"/>
        </a:p>
      </dgm:t>
    </dgm:pt>
    <dgm:pt modelId="{7F3D1A2A-1BCA-4E09-8559-F832695F51CC}" type="pres">
      <dgm:prSet presAssocID="{59BACF59-64F6-4BC4-A1DC-C5C6F96695FD}" presName="FourNodes_4_text" presStyleLbl="node1" presStyleIdx="3" presStyleCnt="4">
        <dgm:presLayoutVars>
          <dgm:bulletEnabled val="1"/>
        </dgm:presLayoutVars>
      </dgm:prSet>
      <dgm:spPr/>
      <dgm:t>
        <a:bodyPr/>
        <a:lstStyle/>
        <a:p>
          <a:endParaRPr lang="en-US"/>
        </a:p>
      </dgm:t>
    </dgm:pt>
  </dgm:ptLst>
  <dgm:cxnLst>
    <dgm:cxn modelId="{31BCC751-2269-48E4-865D-DE95C3E54D06}" srcId="{59BACF59-64F6-4BC4-A1DC-C5C6F96695FD}" destId="{E4EEE060-714F-47A0-8F1C-F875FA8F57F6}" srcOrd="1" destOrd="0" parTransId="{9F5FB8C1-7159-4DD1-B163-5FAB9D28A93A}" sibTransId="{815B3224-11DC-4E02-8186-72CF0EBCCB8D}"/>
    <dgm:cxn modelId="{2CBFFD8F-2FBA-4EE8-89CB-A2D6F77123CA}" type="presOf" srcId="{BFD4942A-7F0A-493C-AB08-9A704CDDEBBC}" destId="{E36FF68C-9CC8-4947-BAA3-8B879BE3DE55}" srcOrd="1" destOrd="0" presId="urn:microsoft.com/office/officeart/2005/8/layout/vProcess5"/>
    <dgm:cxn modelId="{8D542E4B-9548-49CE-BBFF-282C8DEB6D63}" type="presOf" srcId="{E4EEE060-714F-47A0-8F1C-F875FA8F57F6}" destId="{0375D29B-7787-46B9-A9AF-8D3BC82E6872}" srcOrd="0" destOrd="0" presId="urn:microsoft.com/office/officeart/2005/8/layout/vProcess5"/>
    <dgm:cxn modelId="{916671D6-6BF3-4E68-ABB8-AA88A3EF74BC}" type="presOf" srcId="{31ACE033-36F6-4738-A7F9-E6BE66710615}" destId="{EE1B60EF-EBC4-4752-87DA-E2841159F520}" srcOrd="0" destOrd="0" presId="urn:microsoft.com/office/officeart/2005/8/layout/vProcess5"/>
    <dgm:cxn modelId="{E66DB693-74C3-419E-B451-6731E430C507}" type="presOf" srcId="{C9CEB91B-5EF9-4726-BE22-43F495844F8D}" destId="{156D4371-F6BF-4307-A1C4-00C35E527DFC}" srcOrd="0" destOrd="0" presId="urn:microsoft.com/office/officeart/2005/8/layout/vProcess5"/>
    <dgm:cxn modelId="{39D199F3-3697-4C8E-87C9-F33E4F1C79B5}" type="presOf" srcId="{C9CEB91B-5EF9-4726-BE22-43F495844F8D}" destId="{151D71EF-7258-4C35-841C-719F4CAC4BCE}" srcOrd="1" destOrd="0" presId="urn:microsoft.com/office/officeart/2005/8/layout/vProcess5"/>
    <dgm:cxn modelId="{014DC0E9-326F-4C60-B85A-AC35BA99C247}" type="presOf" srcId="{E4EEE060-714F-47A0-8F1C-F875FA8F57F6}" destId="{55DA07BC-890C-498F-8E24-F5ED6487A1D0}" srcOrd="1" destOrd="0" presId="urn:microsoft.com/office/officeart/2005/8/layout/vProcess5"/>
    <dgm:cxn modelId="{401A23A0-7957-4243-8187-B922272F7587}" type="presOf" srcId="{A9CCA9C6-5081-4089-861E-871E50BA2704}" destId="{DE2EEB7C-350D-463D-909A-F99ECA3FE788}" srcOrd="0" destOrd="0" presId="urn:microsoft.com/office/officeart/2005/8/layout/vProcess5"/>
    <dgm:cxn modelId="{E0AC81E4-6D4C-4E50-BC21-60C4AAD07D9A}" type="presOf" srcId="{815B3224-11DC-4E02-8186-72CF0EBCCB8D}" destId="{D2520801-3C96-4D40-A026-064B2F604DCF}" srcOrd="0" destOrd="0" presId="urn:microsoft.com/office/officeart/2005/8/layout/vProcess5"/>
    <dgm:cxn modelId="{A7777B3B-7994-4FC9-941D-465C9DD5FE48}" srcId="{59BACF59-64F6-4BC4-A1DC-C5C6F96695FD}" destId="{C9CEB91B-5EF9-4726-BE22-43F495844F8D}" srcOrd="0" destOrd="0" parTransId="{06953533-1CA2-4306-A166-BB7F8D448A2D}" sibTransId="{ADEDC48A-C45B-4BFA-90ED-3018C1F8CFAE}"/>
    <dgm:cxn modelId="{99B35AF7-B8CD-49C9-B441-EA31607F9DF8}" type="presOf" srcId="{A9CCA9C6-5081-4089-861E-871E50BA2704}" destId="{7F3D1A2A-1BCA-4E09-8559-F832695F51CC}" srcOrd="1" destOrd="0" presId="urn:microsoft.com/office/officeart/2005/8/layout/vProcess5"/>
    <dgm:cxn modelId="{C064EF63-1FC1-4678-9E44-90E1E395C790}" type="presOf" srcId="{BFD4942A-7F0A-493C-AB08-9A704CDDEBBC}" destId="{8C46E78F-FCCE-4854-B0D7-4043C6770DDC}" srcOrd="0" destOrd="0" presId="urn:microsoft.com/office/officeart/2005/8/layout/vProcess5"/>
    <dgm:cxn modelId="{13B08B95-ED89-4CA0-B26E-78BC9AF4019A}" srcId="{59BACF59-64F6-4BC4-A1DC-C5C6F96695FD}" destId="{A9CCA9C6-5081-4089-861E-871E50BA2704}" srcOrd="3" destOrd="0" parTransId="{9D72B76A-AF97-4972-9C2D-523F2CC18A1E}" sibTransId="{0D73304A-235D-4B56-89BA-BB42ECE29817}"/>
    <dgm:cxn modelId="{6CB7DCDD-E101-4965-B197-36C7F8668F04}" type="presOf" srcId="{ADEDC48A-C45B-4BFA-90ED-3018C1F8CFAE}" destId="{9AED3E45-6993-479E-B7B5-374A38D58C1A}" srcOrd="0" destOrd="0" presId="urn:microsoft.com/office/officeart/2005/8/layout/vProcess5"/>
    <dgm:cxn modelId="{C5147B6A-BE56-462F-8E4A-B82A3FB2C75E}" type="presOf" srcId="{59BACF59-64F6-4BC4-A1DC-C5C6F96695FD}" destId="{1BC48552-1A99-4C05-A657-D13CAEF6AF47}" srcOrd="0" destOrd="0" presId="urn:microsoft.com/office/officeart/2005/8/layout/vProcess5"/>
    <dgm:cxn modelId="{7044CD57-AF56-44E8-8E67-3BD99428E168}" srcId="{59BACF59-64F6-4BC4-A1DC-C5C6F96695FD}" destId="{BFD4942A-7F0A-493C-AB08-9A704CDDEBBC}" srcOrd="2" destOrd="0" parTransId="{426E089B-91D6-4BE0-A68E-831E72B67742}" sibTransId="{31ACE033-36F6-4738-A7F9-E6BE66710615}"/>
    <dgm:cxn modelId="{2EEBA655-79C5-4E2B-B8BF-AB83EA81AE4C}" type="presParOf" srcId="{1BC48552-1A99-4C05-A657-D13CAEF6AF47}" destId="{4DB0E6AD-BF2E-4192-AB66-CED40746482D}" srcOrd="0" destOrd="0" presId="urn:microsoft.com/office/officeart/2005/8/layout/vProcess5"/>
    <dgm:cxn modelId="{A505E4D8-7F84-4A1F-9A4A-876613A11AA5}" type="presParOf" srcId="{1BC48552-1A99-4C05-A657-D13CAEF6AF47}" destId="{156D4371-F6BF-4307-A1C4-00C35E527DFC}" srcOrd="1" destOrd="0" presId="urn:microsoft.com/office/officeart/2005/8/layout/vProcess5"/>
    <dgm:cxn modelId="{BE200C0A-3954-47F2-949F-68632C1D5950}" type="presParOf" srcId="{1BC48552-1A99-4C05-A657-D13CAEF6AF47}" destId="{0375D29B-7787-46B9-A9AF-8D3BC82E6872}" srcOrd="2" destOrd="0" presId="urn:microsoft.com/office/officeart/2005/8/layout/vProcess5"/>
    <dgm:cxn modelId="{982DC54B-EC9F-476B-9A05-DC734BAEEDE4}" type="presParOf" srcId="{1BC48552-1A99-4C05-A657-D13CAEF6AF47}" destId="{8C46E78F-FCCE-4854-B0D7-4043C6770DDC}" srcOrd="3" destOrd="0" presId="urn:microsoft.com/office/officeart/2005/8/layout/vProcess5"/>
    <dgm:cxn modelId="{4B603EBD-25A6-4691-8148-25C9CF8772A9}" type="presParOf" srcId="{1BC48552-1A99-4C05-A657-D13CAEF6AF47}" destId="{DE2EEB7C-350D-463D-909A-F99ECA3FE788}" srcOrd="4" destOrd="0" presId="urn:microsoft.com/office/officeart/2005/8/layout/vProcess5"/>
    <dgm:cxn modelId="{F875F8DD-05F9-4021-99FC-5E9C586A09CB}" type="presParOf" srcId="{1BC48552-1A99-4C05-A657-D13CAEF6AF47}" destId="{9AED3E45-6993-479E-B7B5-374A38D58C1A}" srcOrd="5" destOrd="0" presId="urn:microsoft.com/office/officeart/2005/8/layout/vProcess5"/>
    <dgm:cxn modelId="{BE2F436F-E861-409A-9772-65F04192EE95}" type="presParOf" srcId="{1BC48552-1A99-4C05-A657-D13CAEF6AF47}" destId="{D2520801-3C96-4D40-A026-064B2F604DCF}" srcOrd="6" destOrd="0" presId="urn:microsoft.com/office/officeart/2005/8/layout/vProcess5"/>
    <dgm:cxn modelId="{DD725749-0DFF-4A6D-B29D-2B5F5814F523}" type="presParOf" srcId="{1BC48552-1A99-4C05-A657-D13CAEF6AF47}" destId="{EE1B60EF-EBC4-4752-87DA-E2841159F520}" srcOrd="7" destOrd="0" presId="urn:microsoft.com/office/officeart/2005/8/layout/vProcess5"/>
    <dgm:cxn modelId="{F6205FB0-EF8A-455E-935C-4736E74579C6}" type="presParOf" srcId="{1BC48552-1A99-4C05-A657-D13CAEF6AF47}" destId="{151D71EF-7258-4C35-841C-719F4CAC4BCE}" srcOrd="8" destOrd="0" presId="urn:microsoft.com/office/officeart/2005/8/layout/vProcess5"/>
    <dgm:cxn modelId="{E0593165-F5B0-4CAB-A42B-772C279AFFB3}" type="presParOf" srcId="{1BC48552-1A99-4C05-A657-D13CAEF6AF47}" destId="{55DA07BC-890C-498F-8E24-F5ED6487A1D0}" srcOrd="9" destOrd="0" presId="urn:microsoft.com/office/officeart/2005/8/layout/vProcess5"/>
    <dgm:cxn modelId="{583AB319-D4DB-4A40-A47D-C099D0E0E196}" type="presParOf" srcId="{1BC48552-1A99-4C05-A657-D13CAEF6AF47}" destId="{E36FF68C-9CC8-4947-BAA3-8B879BE3DE55}" srcOrd="10" destOrd="0" presId="urn:microsoft.com/office/officeart/2005/8/layout/vProcess5"/>
    <dgm:cxn modelId="{EE82668A-BE2E-4F77-ACB6-C2CE370E9285}" type="presParOf" srcId="{1BC48552-1A99-4C05-A657-D13CAEF6AF47}" destId="{7F3D1A2A-1BCA-4E09-8559-F832695F51CC}"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6D4371-F6BF-4307-A1C4-00C35E527DFC}">
      <dsp:nvSpPr>
        <dsp:cNvPr id="0" name=""/>
        <dsp:cNvSpPr/>
      </dsp:nvSpPr>
      <dsp:spPr>
        <a:xfrm>
          <a:off x="0" y="0"/>
          <a:ext cx="6498680" cy="133084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a:lnSpc>
              <a:spcPct val="90000"/>
            </a:lnSpc>
            <a:spcBef>
              <a:spcPct val="0"/>
            </a:spcBef>
            <a:spcAft>
              <a:spcPct val="35000"/>
            </a:spcAft>
          </a:pPr>
          <a:r>
            <a:rPr lang="en-US" sz="4000" kern="1200" dirty="0" smtClean="0"/>
            <a:t>INTRODUCTION</a:t>
          </a:r>
          <a:endParaRPr lang="en-US" sz="4000" kern="1200" dirty="0"/>
        </a:p>
      </dsp:txBody>
      <dsp:txXfrm>
        <a:off x="38979" y="38979"/>
        <a:ext cx="4950134" cy="1252890"/>
      </dsp:txXfrm>
    </dsp:sp>
    <dsp:sp modelId="{0375D29B-7787-46B9-A9AF-8D3BC82E6872}">
      <dsp:nvSpPr>
        <dsp:cNvPr id="0" name=""/>
        <dsp:cNvSpPr/>
      </dsp:nvSpPr>
      <dsp:spPr>
        <a:xfrm>
          <a:off x="544264" y="1572821"/>
          <a:ext cx="6498680" cy="1330848"/>
        </a:xfrm>
        <a:prstGeom prst="roundRect">
          <a:avLst>
            <a:gd name="adj" fmla="val 10000"/>
          </a:avLst>
        </a:prstGeom>
        <a:solidFill>
          <a:schemeClr val="accent4">
            <a:hueOff val="-1488257"/>
            <a:satOff val="8966"/>
            <a:lumOff val="7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a:lnSpc>
              <a:spcPct val="90000"/>
            </a:lnSpc>
            <a:spcBef>
              <a:spcPct val="0"/>
            </a:spcBef>
            <a:spcAft>
              <a:spcPct val="35000"/>
            </a:spcAft>
          </a:pPr>
          <a:r>
            <a:rPr lang="en-GB" sz="4000" kern="1200" dirty="0" smtClean="0"/>
            <a:t>Materials and Methods</a:t>
          </a:r>
          <a:endParaRPr lang="en-GB" sz="4000" kern="1200" dirty="0"/>
        </a:p>
      </dsp:txBody>
      <dsp:txXfrm>
        <a:off x="583243" y="1611800"/>
        <a:ext cx="5011405" cy="1252890"/>
      </dsp:txXfrm>
    </dsp:sp>
    <dsp:sp modelId="{8C46E78F-FCCE-4854-B0D7-4043C6770DDC}">
      <dsp:nvSpPr>
        <dsp:cNvPr id="0" name=""/>
        <dsp:cNvSpPr/>
      </dsp:nvSpPr>
      <dsp:spPr>
        <a:xfrm>
          <a:off x="1080405" y="3145642"/>
          <a:ext cx="6498680" cy="1330848"/>
        </a:xfrm>
        <a:prstGeom prst="roundRect">
          <a:avLst>
            <a:gd name="adj" fmla="val 10000"/>
          </a:avLst>
        </a:prstGeom>
        <a:solidFill>
          <a:schemeClr val="accent4">
            <a:hueOff val="-2976513"/>
            <a:satOff val="17933"/>
            <a:lumOff val="14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a:lnSpc>
              <a:spcPct val="90000"/>
            </a:lnSpc>
            <a:spcBef>
              <a:spcPct val="0"/>
            </a:spcBef>
            <a:spcAft>
              <a:spcPct val="35000"/>
            </a:spcAft>
          </a:pPr>
          <a:r>
            <a:rPr lang="en-US" sz="4000" kern="1200" dirty="0" smtClean="0"/>
            <a:t>Results and Discussion</a:t>
          </a:r>
          <a:endParaRPr lang="en-US" sz="4000" kern="1200" dirty="0"/>
        </a:p>
      </dsp:txBody>
      <dsp:txXfrm>
        <a:off x="1119384" y="3184621"/>
        <a:ext cx="5019529" cy="1252890"/>
      </dsp:txXfrm>
    </dsp:sp>
    <dsp:sp modelId="{DE2EEB7C-350D-463D-909A-F99ECA3FE788}">
      <dsp:nvSpPr>
        <dsp:cNvPr id="0" name=""/>
        <dsp:cNvSpPr/>
      </dsp:nvSpPr>
      <dsp:spPr>
        <a:xfrm>
          <a:off x="1624669" y="4718464"/>
          <a:ext cx="6498680" cy="1330848"/>
        </a:xfrm>
        <a:prstGeom prst="roundRect">
          <a:avLst>
            <a:gd name="adj" fmla="val 100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a:lnSpc>
              <a:spcPct val="90000"/>
            </a:lnSpc>
            <a:spcBef>
              <a:spcPct val="0"/>
            </a:spcBef>
            <a:spcAft>
              <a:spcPct val="35000"/>
            </a:spcAft>
          </a:pPr>
          <a:r>
            <a:rPr lang="en-US" sz="4000" kern="1200" dirty="0" smtClean="0"/>
            <a:t>CONCLUSION AND RECOMMENDATIONS</a:t>
          </a:r>
          <a:endParaRPr lang="en-US" sz="4000" kern="1200" dirty="0"/>
        </a:p>
      </dsp:txBody>
      <dsp:txXfrm>
        <a:off x="1663648" y="4757443"/>
        <a:ext cx="5011405" cy="1252890"/>
      </dsp:txXfrm>
    </dsp:sp>
    <dsp:sp modelId="{9AED3E45-6993-479E-B7B5-374A38D58C1A}">
      <dsp:nvSpPr>
        <dsp:cNvPr id="0" name=""/>
        <dsp:cNvSpPr/>
      </dsp:nvSpPr>
      <dsp:spPr>
        <a:xfrm>
          <a:off x="5633628" y="1019309"/>
          <a:ext cx="865051" cy="865051"/>
        </a:xfrm>
        <a:prstGeom prst="downArrow">
          <a:avLst>
            <a:gd name="adj1" fmla="val 55000"/>
            <a:gd name="adj2" fmla="val 45000"/>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endParaRPr lang="en-US" sz="2000" kern="1200" dirty="0"/>
        </a:p>
      </dsp:txBody>
      <dsp:txXfrm>
        <a:off x="5828264" y="1019309"/>
        <a:ext cx="475779" cy="650951"/>
      </dsp:txXfrm>
    </dsp:sp>
    <dsp:sp modelId="{D2520801-3C96-4D40-A026-064B2F604DCF}">
      <dsp:nvSpPr>
        <dsp:cNvPr id="0" name=""/>
        <dsp:cNvSpPr/>
      </dsp:nvSpPr>
      <dsp:spPr>
        <a:xfrm>
          <a:off x="6177892" y="2592130"/>
          <a:ext cx="865051" cy="865051"/>
        </a:xfrm>
        <a:prstGeom prst="downArrow">
          <a:avLst>
            <a:gd name="adj1" fmla="val 55000"/>
            <a:gd name="adj2" fmla="val 45000"/>
          </a:avLst>
        </a:prstGeom>
        <a:solidFill>
          <a:schemeClr val="accent4">
            <a:tint val="40000"/>
            <a:alpha val="90000"/>
            <a:hueOff val="-1972855"/>
            <a:satOff val="11079"/>
            <a:lumOff val="704"/>
            <a:alphaOff val="0"/>
          </a:schemeClr>
        </a:solidFill>
        <a:ln w="25400" cap="flat" cmpd="sng" algn="ctr">
          <a:solidFill>
            <a:schemeClr val="accent4">
              <a:tint val="40000"/>
              <a:alpha val="90000"/>
              <a:hueOff val="-1972855"/>
              <a:satOff val="11079"/>
              <a:lumOff val="70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GB" sz="3600" kern="1200"/>
        </a:p>
      </dsp:txBody>
      <dsp:txXfrm>
        <a:off x="6372528" y="2592130"/>
        <a:ext cx="475779" cy="650951"/>
      </dsp:txXfrm>
    </dsp:sp>
    <dsp:sp modelId="{EE1B60EF-EBC4-4752-87DA-E2841159F520}">
      <dsp:nvSpPr>
        <dsp:cNvPr id="0" name=""/>
        <dsp:cNvSpPr/>
      </dsp:nvSpPr>
      <dsp:spPr>
        <a:xfrm>
          <a:off x="6714033" y="4164952"/>
          <a:ext cx="865051" cy="865051"/>
        </a:xfrm>
        <a:prstGeom prst="downArrow">
          <a:avLst>
            <a:gd name="adj1" fmla="val 55000"/>
            <a:gd name="adj2" fmla="val 45000"/>
          </a:avLst>
        </a:prstGeom>
        <a:solidFill>
          <a:schemeClr val="accent4">
            <a:tint val="40000"/>
            <a:alpha val="90000"/>
            <a:hueOff val="-3945710"/>
            <a:satOff val="22157"/>
            <a:lumOff val="1408"/>
            <a:alphaOff val="0"/>
          </a:schemeClr>
        </a:solidFill>
        <a:ln w="25400" cap="flat" cmpd="sng" algn="ctr">
          <a:solidFill>
            <a:schemeClr val="accent4">
              <a:tint val="40000"/>
              <a:alpha val="90000"/>
              <a:hueOff val="-3945710"/>
              <a:satOff val="22157"/>
              <a:lumOff val="140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endParaRPr lang="en-US" sz="2000" kern="1200" dirty="0"/>
        </a:p>
      </dsp:txBody>
      <dsp:txXfrm>
        <a:off x="6908669" y="4164952"/>
        <a:ext cx="475779" cy="650951"/>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F88018-4D58-4492-9E34-98C80637E0C0}" type="datetimeFigureOut">
              <a:rPr lang="en-US" smtClean="0"/>
              <a:t>12/14/2016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6A5194-AD45-44C4-9F68-B7C8890B2FD5}" type="slidenum">
              <a:rPr lang="en-US" smtClean="0"/>
              <a:t>‹#›</a:t>
            </a:fld>
            <a:endParaRPr lang="en-US"/>
          </a:p>
        </p:txBody>
      </p:sp>
    </p:spTree>
    <p:extLst>
      <p:ext uri="{BB962C8B-B14F-4D97-AF65-F5344CB8AC3E}">
        <p14:creationId xmlns:p14="http://schemas.microsoft.com/office/powerpoint/2010/main" val="3042277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66353A5-7F06-4C75-A4EC-DF8719D66B6C}" type="slidenum">
              <a:rPr lang="en-US" smtClean="0"/>
              <a:t>2</a:t>
            </a:fld>
            <a:endParaRPr lang="en-US"/>
          </a:p>
        </p:txBody>
      </p:sp>
    </p:spTree>
    <p:extLst>
      <p:ext uri="{BB962C8B-B14F-4D97-AF65-F5344CB8AC3E}">
        <p14:creationId xmlns:p14="http://schemas.microsoft.com/office/powerpoint/2010/main" val="17726168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66353A5-7F06-4C75-A4EC-DF8719D66B6C}" type="slidenum">
              <a:rPr lang="en-US" smtClean="0"/>
              <a:t>11</a:t>
            </a:fld>
            <a:endParaRPr lang="en-US"/>
          </a:p>
        </p:txBody>
      </p:sp>
    </p:spTree>
    <p:extLst>
      <p:ext uri="{BB962C8B-B14F-4D97-AF65-F5344CB8AC3E}">
        <p14:creationId xmlns:p14="http://schemas.microsoft.com/office/powerpoint/2010/main" val="36432698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Similar to previous studies of </a:t>
            </a:r>
            <a:r>
              <a:rPr lang="en-US" sz="1200" kern="1200" dirty="0" err="1" smtClean="0">
                <a:solidFill>
                  <a:schemeClr val="tx1"/>
                </a:solidFill>
                <a:effectLst/>
                <a:latin typeface="+mn-lt"/>
                <a:ea typeface="+mn-ea"/>
                <a:cs typeface="+mn-cs"/>
              </a:rPr>
              <a:t>Kabir</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et al</a:t>
            </a:r>
            <a:r>
              <a:rPr lang="en-US" sz="1200" kern="1200" dirty="0" smtClean="0">
                <a:solidFill>
                  <a:schemeClr val="tx1"/>
                </a:solidFill>
                <a:effectLst/>
                <a:latin typeface="+mn-lt"/>
                <a:ea typeface="+mn-ea"/>
                <a:cs typeface="+mn-cs"/>
              </a:rPr>
              <a:t>., (2004) and </a:t>
            </a:r>
            <a:r>
              <a:rPr lang="en-US" sz="1200" kern="1200" dirty="0" err="1" smtClean="0">
                <a:solidFill>
                  <a:schemeClr val="tx1"/>
                </a:solidFill>
                <a:effectLst/>
                <a:latin typeface="+mn-lt"/>
                <a:ea typeface="+mn-ea"/>
                <a:cs typeface="+mn-cs"/>
              </a:rPr>
              <a:t>Habibi</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et al</a:t>
            </a:r>
            <a:r>
              <a:rPr lang="en-US" sz="1200" kern="1200" dirty="0" smtClean="0">
                <a:solidFill>
                  <a:schemeClr val="tx1"/>
                </a:solidFill>
                <a:effectLst/>
                <a:latin typeface="+mn-lt"/>
                <a:ea typeface="+mn-ea"/>
                <a:cs typeface="+mn-cs"/>
              </a:rPr>
              <a:t>., (2013), both researchers reported higher weight gains when probiotics were fed to birds. </a:t>
            </a:r>
            <a:endParaRPr lang="en-US" dirty="0"/>
          </a:p>
        </p:txBody>
      </p:sp>
      <p:sp>
        <p:nvSpPr>
          <p:cNvPr id="4" name="Slide Number Placeholder 3"/>
          <p:cNvSpPr>
            <a:spLocks noGrp="1"/>
          </p:cNvSpPr>
          <p:nvPr>
            <p:ph type="sldNum" sz="quarter" idx="10"/>
          </p:nvPr>
        </p:nvSpPr>
        <p:spPr/>
        <p:txBody>
          <a:bodyPr/>
          <a:lstStyle/>
          <a:p>
            <a:fld id="{446A5194-AD45-44C4-9F68-B7C8890B2FD5}" type="slidenum">
              <a:rPr lang="en-US" smtClean="0"/>
              <a:t>17</a:t>
            </a:fld>
            <a:endParaRPr lang="en-US"/>
          </a:p>
        </p:txBody>
      </p:sp>
    </p:spTree>
    <p:extLst>
      <p:ext uri="{BB962C8B-B14F-4D97-AF65-F5344CB8AC3E}">
        <p14:creationId xmlns:p14="http://schemas.microsoft.com/office/powerpoint/2010/main" val="19541993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12/14/2016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5"/>
            <a:ext cx="8229600" cy="363571"/>
          </a:xfrm>
        </p:spPr>
        <p:txBody>
          <a:bodyPr>
            <a:normAutofit fontScale="90000"/>
          </a:bodyPr>
          <a:lstStyle/>
          <a:p>
            <a:endParaRPr lang="en-US" dirty="0"/>
          </a:p>
        </p:txBody>
      </p:sp>
      <p:sp>
        <p:nvSpPr>
          <p:cNvPr id="3" name="Content Placeholder 2"/>
          <p:cNvSpPr>
            <a:spLocks noGrp="1"/>
          </p:cNvSpPr>
          <p:nvPr>
            <p:ph idx="1"/>
          </p:nvPr>
        </p:nvSpPr>
        <p:spPr>
          <a:xfrm>
            <a:off x="457200" y="1687132"/>
            <a:ext cx="8229600" cy="4767676"/>
          </a:xfrm>
        </p:spPr>
        <p:txBody>
          <a:bodyPr>
            <a:normAutofit fontScale="92500" lnSpcReduction="20000"/>
          </a:bodyPr>
          <a:lstStyle/>
          <a:p>
            <a:pPr marL="64008" indent="0" algn="ctr">
              <a:buNone/>
            </a:pPr>
            <a:endParaRPr lang="en-US" sz="4400" b="1"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Times New Roman" panose="02020603050405020304" pitchFamily="18" charset="0"/>
              <a:ea typeface="+mj-ea"/>
              <a:cs typeface="Times New Roman" panose="02020603050405020304" pitchFamily="18" charset="0"/>
            </a:endParaRPr>
          </a:p>
          <a:p>
            <a:pPr marL="64008" indent="0" algn="ctr">
              <a:buNone/>
            </a:pPr>
            <a:r>
              <a:rPr lang="en-US" sz="4400" b="1" dirty="0"/>
              <a:t>Direct-fed microbial addition in Guinea fowl (</a:t>
            </a:r>
            <a:r>
              <a:rPr lang="en-US" sz="4400" b="1" i="1" dirty="0" err="1"/>
              <a:t>Numida</a:t>
            </a:r>
            <a:r>
              <a:rPr lang="en-US" sz="4400" b="1" i="1" dirty="0"/>
              <a:t> </a:t>
            </a:r>
            <a:r>
              <a:rPr lang="en-US" sz="4400" b="1" i="1" dirty="0" err="1"/>
              <a:t>meleagris</a:t>
            </a:r>
            <a:r>
              <a:rPr lang="en-US" sz="4400" b="1" dirty="0"/>
              <a:t>) diets: effects on performance and health responses in northern Ghana</a:t>
            </a:r>
            <a:endParaRPr lang="en-US" sz="4400" dirty="0"/>
          </a:p>
          <a:p>
            <a:pPr marL="64008" indent="0" algn="ctr">
              <a:buNone/>
            </a:pPr>
            <a:endParaRPr lang="en-US" sz="4400" b="1"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Times New Roman" panose="02020603050405020304" pitchFamily="18" charset="0"/>
              <a:ea typeface="+mj-ea"/>
              <a:cs typeface="Times New Roman" panose="02020603050405020304" pitchFamily="18" charset="0"/>
            </a:endParaRPr>
          </a:p>
          <a:p>
            <a:pPr marL="64008" indent="0" algn="ctr">
              <a:buNone/>
            </a:pPr>
            <a:endParaRPr lang="en-US" b="1" dirty="0" smtClean="0">
              <a:ln w="6350">
                <a:solidFill>
                  <a:schemeClr val="accent1">
                    <a:shade val="43000"/>
                  </a:schemeClr>
                </a:solidFill>
              </a:ln>
              <a:effectLst>
                <a:outerShdw blurRad="26000" dist="26000" dir="14500000" algn="tl" rotWithShape="0">
                  <a:srgbClr val="000000">
                    <a:alpha val="40000"/>
                  </a:srgbClr>
                </a:outerShdw>
              </a:effectLst>
              <a:latin typeface="Times New Roman" panose="02020603050405020304" pitchFamily="18" charset="0"/>
              <a:ea typeface="+mj-ea"/>
              <a:cs typeface="Times New Roman" panose="02020603050405020304" pitchFamily="18" charset="0"/>
            </a:endParaRPr>
          </a:p>
          <a:p>
            <a:pPr marL="64008" indent="0" algn="ctr">
              <a:buNone/>
            </a:pPr>
            <a:r>
              <a:rPr lang="en-US" b="1" dirty="0" smtClean="0">
                <a:ln w="6350">
                  <a:solidFill>
                    <a:schemeClr val="accent1">
                      <a:shade val="43000"/>
                    </a:schemeClr>
                  </a:solidFill>
                </a:ln>
                <a:effectLst>
                  <a:outerShdw blurRad="26000" dist="26000" dir="14500000" algn="tl" rotWithShape="0">
                    <a:srgbClr val="000000">
                      <a:alpha val="40000"/>
                    </a:srgbClr>
                  </a:outerShdw>
                </a:effectLst>
                <a:latin typeface="Times New Roman" panose="02020603050405020304" pitchFamily="18" charset="0"/>
                <a:ea typeface="+mj-ea"/>
                <a:cs typeface="Times New Roman" panose="02020603050405020304" pitchFamily="18" charset="0"/>
              </a:rPr>
              <a:t>BY </a:t>
            </a:r>
            <a:r>
              <a:rPr lang="en-US" b="1" dirty="0">
                <a:ln w="6350">
                  <a:solidFill>
                    <a:schemeClr val="accent1">
                      <a:shade val="43000"/>
                    </a:schemeClr>
                  </a:solidFill>
                </a:ln>
                <a:effectLst>
                  <a:outerShdw blurRad="26000" dist="26000" dir="14500000" algn="tl" rotWithShape="0">
                    <a:srgbClr val="000000">
                      <a:alpha val="40000"/>
                    </a:srgbClr>
                  </a:outerShdw>
                </a:effectLst>
                <a:latin typeface="Times New Roman" panose="02020603050405020304" pitchFamily="18" charset="0"/>
                <a:ea typeface="+mj-ea"/>
                <a:cs typeface="Times New Roman" panose="02020603050405020304" pitchFamily="18" charset="0"/>
              </a:rPr>
              <a:t>SARFO K. GOODMAN</a:t>
            </a:r>
            <a:br>
              <a:rPr lang="en-US" b="1" dirty="0">
                <a:ln w="6350">
                  <a:solidFill>
                    <a:schemeClr val="accent1">
                      <a:shade val="43000"/>
                    </a:schemeClr>
                  </a:solidFill>
                </a:ln>
                <a:effectLst>
                  <a:outerShdw blurRad="26000" dist="26000" dir="14500000" algn="tl" rotWithShape="0">
                    <a:srgbClr val="000000">
                      <a:alpha val="40000"/>
                    </a:srgbClr>
                  </a:outerShdw>
                </a:effectLst>
                <a:latin typeface="Times New Roman" panose="02020603050405020304" pitchFamily="18" charset="0"/>
                <a:ea typeface="+mj-ea"/>
                <a:cs typeface="Times New Roman" panose="02020603050405020304" pitchFamily="18" charset="0"/>
              </a:rPr>
            </a:br>
            <a:endParaRPr lang="en-US" b="1" dirty="0">
              <a:ln w="6350">
                <a:solidFill>
                  <a:schemeClr val="accent1">
                    <a:shade val="43000"/>
                  </a:schemeClr>
                </a:solidFill>
              </a:ln>
              <a:effectLst>
                <a:outerShdw blurRad="26000" dist="26000" dir="14500000" algn="tl" rotWithShape="0">
                  <a:srgbClr val="000000">
                    <a:alpha val="40000"/>
                  </a:srgbClr>
                </a:outerShdw>
              </a:effectLst>
              <a:latin typeface="Times New Roman" panose="02020603050405020304" pitchFamily="18" charset="0"/>
              <a:ea typeface="+mj-ea"/>
              <a:cs typeface="Times New Roman" panose="02020603050405020304" pitchFamily="18" charset="0"/>
            </a:endParaRP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2621" y="191069"/>
            <a:ext cx="1844313" cy="1958455"/>
          </a:xfrm>
          <a:prstGeom prst="rect">
            <a:avLst/>
          </a:prstGeom>
        </p:spPr>
      </p:pic>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30216" y="191069"/>
            <a:ext cx="2214350" cy="1958455"/>
          </a:xfrm>
          <a:prstGeom prst="rect">
            <a:avLst/>
          </a:prstGeom>
        </p:spPr>
      </p:pic>
      <p:sp>
        <p:nvSpPr>
          <p:cNvPr id="8" name="Slide Number Placeholder 7"/>
          <p:cNvSpPr>
            <a:spLocks noGrp="1"/>
          </p:cNvSpPr>
          <p:nvPr>
            <p:ph type="sldNum" sz="quarter" idx="12"/>
          </p:nvPr>
        </p:nvSpPr>
        <p:spPr/>
        <p:txBody>
          <a:bodyPr/>
          <a:lstStyle/>
          <a:p>
            <a:fld id="{A40DC9E5-F174-446F-B03E-E975FCE2D8BB}"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25869442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191070"/>
            <a:ext cx="7394054" cy="900751"/>
          </a:xfrm>
        </p:spPr>
        <p:txBody>
          <a:bodyPr>
            <a:normAutofit/>
          </a:bodyPr>
          <a:lstStyle/>
          <a:p>
            <a:pPr algn="ctr"/>
            <a:r>
              <a:rPr lang="en-US" sz="4900" dirty="0" smtClean="0"/>
              <a:t>HOUSING</a:t>
            </a:r>
            <a:endParaRPr lang="en-US" sz="4900" dirty="0"/>
          </a:p>
        </p:txBody>
      </p:sp>
      <p:sp>
        <p:nvSpPr>
          <p:cNvPr id="5" name="Content Placeholder 4"/>
          <p:cNvSpPr>
            <a:spLocks noGrp="1"/>
          </p:cNvSpPr>
          <p:nvPr>
            <p:ph sz="half" idx="1"/>
          </p:nvPr>
        </p:nvSpPr>
        <p:spPr>
          <a:xfrm>
            <a:off x="152400" y="1143000"/>
            <a:ext cx="4724400" cy="5076966"/>
          </a:xfrm>
        </p:spPr>
        <p:txBody>
          <a:bodyPr>
            <a:noAutofit/>
          </a:bodyPr>
          <a:lstStyle/>
          <a:p>
            <a:pPr marL="0" indent="0">
              <a:buNone/>
            </a:pPr>
            <a:r>
              <a:rPr lang="en-US" sz="4400" dirty="0"/>
              <a:t>Guinea </a:t>
            </a:r>
            <a:r>
              <a:rPr lang="en-US" sz="4400" dirty="0" err="1"/>
              <a:t>keets</a:t>
            </a:r>
            <a:r>
              <a:rPr lang="en-US" sz="4400" dirty="0"/>
              <a:t> (n = 15, per replicate) were kept in an improvised card boxes measuring 1.2 × 0.6 (m</a:t>
            </a:r>
            <a:r>
              <a:rPr lang="en-US" sz="4400" baseline="30000" dirty="0"/>
              <a:t>2</a:t>
            </a:r>
            <a:r>
              <a:rPr lang="en-US" sz="4400" dirty="0"/>
              <a:t>) with 0.6m height. </a:t>
            </a:r>
            <a:endParaRPr lang="en-US" sz="4400" dirty="0">
              <a:latin typeface="Times New Roman" panose="02020603050405020304" pitchFamily="18" charset="0"/>
              <a:cs typeface="Times New Roman" panose="02020603050405020304" pitchFamily="18" charset="0"/>
            </a:endParaRPr>
          </a:p>
        </p:txBody>
      </p:sp>
      <p:pic>
        <p:nvPicPr>
          <p:cNvPr id="9" name="Content Placeholder 8"/>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5181600" y="1143000"/>
            <a:ext cx="3810000" cy="5029200"/>
          </a:xfrm>
        </p:spPr>
      </p:pic>
      <p:sp>
        <p:nvSpPr>
          <p:cNvPr id="6" name="Slide Number Placeholder 5"/>
          <p:cNvSpPr>
            <a:spLocks noGrp="1"/>
          </p:cNvSpPr>
          <p:nvPr>
            <p:ph type="sldNum" sz="quarter" idx="12"/>
          </p:nvPr>
        </p:nvSpPr>
        <p:spPr/>
        <p:txBody>
          <a:bodyPr/>
          <a:lstStyle/>
          <a:p>
            <a:fld id="{0AD00562-6421-4ADC-AEE2-37C096111C98}" type="slidenum">
              <a:rPr lang="en-US" smtClean="0"/>
              <a:t>10</a:t>
            </a:fld>
            <a:endParaRPr lang="en-US"/>
          </a:p>
        </p:txBody>
      </p:sp>
    </p:spTree>
    <p:extLst>
      <p:ext uri="{BB962C8B-B14F-4D97-AF65-F5344CB8AC3E}">
        <p14:creationId xmlns:p14="http://schemas.microsoft.com/office/powerpoint/2010/main" val="423404925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890469"/>
          </a:xfrm>
        </p:spPr>
        <p:txBody>
          <a:bodyPr>
            <a:normAutofit fontScale="90000"/>
          </a:bodyPr>
          <a:lstStyle/>
          <a:p>
            <a:pPr algn="ctr"/>
            <a:r>
              <a:rPr lang="en-US" b="1" dirty="0" smtClean="0"/>
              <a:t/>
            </a:r>
            <a:br>
              <a:rPr lang="en-US" b="1" dirty="0" smtClean="0"/>
            </a:br>
            <a:r>
              <a:rPr lang="en-US" sz="5300" b="1" dirty="0" smtClean="0"/>
              <a:t>Experimental diet </a:t>
            </a:r>
            <a:r>
              <a:rPr lang="en-US" sz="5300" b="1" dirty="0"/>
              <a:t>and water</a:t>
            </a:r>
            <a:r>
              <a:rPr lang="en-US" sz="5300" dirty="0"/>
              <a:t/>
            </a:r>
            <a:br>
              <a:rPr lang="en-US" sz="5300" dirty="0"/>
            </a:br>
            <a:endParaRPr lang="en-US" sz="5300" dirty="0"/>
          </a:p>
        </p:txBody>
      </p:sp>
      <p:sp>
        <p:nvSpPr>
          <p:cNvPr id="3" name="Content Placeholder 2"/>
          <p:cNvSpPr>
            <a:spLocks noGrp="1"/>
          </p:cNvSpPr>
          <p:nvPr>
            <p:ph sz="half" idx="1"/>
          </p:nvPr>
        </p:nvSpPr>
        <p:spPr>
          <a:xfrm>
            <a:off x="92122" y="1487606"/>
            <a:ext cx="4698242" cy="4708478"/>
          </a:xfrm>
        </p:spPr>
        <p:txBody>
          <a:bodyPr>
            <a:noAutofit/>
          </a:bodyPr>
          <a:lstStyle/>
          <a:p>
            <a:pPr marL="0" indent="0">
              <a:buNone/>
            </a:pPr>
            <a:r>
              <a:rPr lang="en-US" sz="4800" dirty="0">
                <a:latin typeface="Times New Roman" panose="02020603050405020304" pitchFamily="18" charset="0"/>
                <a:cs typeface="Times New Roman" panose="02020603050405020304" pitchFamily="18" charset="0"/>
              </a:rPr>
              <a:t>The basal diet was formulated to be </a:t>
            </a:r>
            <a:r>
              <a:rPr lang="en-US" sz="4800" dirty="0" err="1" smtClean="0">
                <a:latin typeface="Times New Roman" panose="02020603050405020304" pitchFamily="18" charset="0"/>
                <a:cs typeface="Times New Roman" panose="02020603050405020304" pitchFamily="18" charset="0"/>
              </a:rPr>
              <a:t>iso</a:t>
            </a:r>
            <a:r>
              <a:rPr lang="en-US" sz="4800" dirty="0" smtClean="0">
                <a:latin typeface="Times New Roman" panose="02020603050405020304" pitchFamily="18" charset="0"/>
                <a:cs typeface="Times New Roman" panose="02020603050405020304" pitchFamily="18" charset="0"/>
              </a:rPr>
              <a:t>-caloric </a:t>
            </a:r>
            <a:r>
              <a:rPr lang="en-US" sz="4800" dirty="0">
                <a:latin typeface="Times New Roman" panose="02020603050405020304" pitchFamily="18" charset="0"/>
                <a:cs typeface="Times New Roman" panose="02020603050405020304" pitchFamily="18" charset="0"/>
              </a:rPr>
              <a:t>and </a:t>
            </a:r>
            <a:r>
              <a:rPr lang="en-US" sz="4800" dirty="0" err="1">
                <a:latin typeface="Times New Roman" panose="02020603050405020304" pitchFamily="18" charset="0"/>
                <a:cs typeface="Times New Roman" panose="02020603050405020304" pitchFamily="18" charset="0"/>
              </a:rPr>
              <a:t>iso</a:t>
            </a:r>
            <a:r>
              <a:rPr lang="en-US" sz="4800" dirty="0">
                <a:latin typeface="Times New Roman" panose="02020603050405020304" pitchFamily="18" charset="0"/>
                <a:cs typeface="Times New Roman" panose="02020603050405020304" pitchFamily="18" charset="0"/>
              </a:rPr>
              <a:t>-nitrogenous at </a:t>
            </a:r>
            <a:r>
              <a:rPr lang="en-US" sz="4800" dirty="0" smtClean="0">
                <a:latin typeface="Times New Roman" panose="02020603050405020304" pitchFamily="18" charset="0"/>
                <a:cs typeface="Times New Roman" panose="02020603050405020304" pitchFamily="18" charset="0"/>
              </a:rPr>
              <a:t>12.13MJ/kg of </a:t>
            </a:r>
            <a:r>
              <a:rPr lang="en-US" sz="4800" dirty="0">
                <a:latin typeface="Times New Roman" panose="02020603050405020304" pitchFamily="18" charset="0"/>
                <a:cs typeface="Times New Roman" panose="02020603050405020304" pitchFamily="18" charset="0"/>
              </a:rPr>
              <a:t>ME and </a:t>
            </a:r>
            <a:r>
              <a:rPr lang="en-US" sz="4800" dirty="0" smtClean="0">
                <a:latin typeface="Times New Roman" panose="02020603050405020304" pitchFamily="18" charset="0"/>
                <a:cs typeface="Times New Roman" panose="02020603050405020304" pitchFamily="18" charset="0"/>
              </a:rPr>
              <a:t>24</a:t>
            </a:r>
            <a:r>
              <a:rPr lang="en-US" sz="4800" dirty="0">
                <a:latin typeface="Times New Roman" panose="02020603050405020304" pitchFamily="18" charset="0"/>
                <a:cs typeface="Times New Roman" panose="02020603050405020304" pitchFamily="18" charset="0"/>
              </a:rPr>
              <a:t>% CP </a:t>
            </a:r>
            <a:r>
              <a:rPr lang="en-US" sz="4800" dirty="0" smtClean="0">
                <a:latin typeface="Times New Roman" panose="02020603050405020304" pitchFamily="18" charset="0"/>
                <a:cs typeface="Times New Roman" panose="02020603050405020304" pitchFamily="18" charset="0"/>
              </a:rPr>
              <a:t>respectively </a:t>
            </a:r>
            <a:endParaRPr lang="en-US" sz="4800" dirty="0">
              <a:latin typeface="Times New Roman" panose="02020603050405020304" pitchFamily="18" charset="0"/>
              <a:cs typeface="Times New Roman" panose="02020603050405020304" pitchFamily="18" charset="0"/>
            </a:endParaRPr>
          </a:p>
        </p:txBody>
      </p:sp>
      <p:pic>
        <p:nvPicPr>
          <p:cNvPr id="6" name="Content Placeholder 5"/>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4923430" y="1678496"/>
            <a:ext cx="4152332" cy="4362865"/>
          </a:xfrm>
        </p:spPr>
      </p:pic>
      <p:sp>
        <p:nvSpPr>
          <p:cNvPr id="7" name="Slide Number Placeholder 6"/>
          <p:cNvSpPr>
            <a:spLocks noGrp="1"/>
          </p:cNvSpPr>
          <p:nvPr>
            <p:ph type="sldNum" sz="quarter" idx="12"/>
          </p:nvPr>
        </p:nvSpPr>
        <p:spPr/>
        <p:txBody>
          <a:bodyPr/>
          <a:lstStyle/>
          <a:p>
            <a:fld id="{0AD00562-6421-4ADC-AEE2-37C096111C98}" type="slidenum">
              <a:rPr lang="en-US" smtClean="0"/>
              <a:t>11</a:t>
            </a:fld>
            <a:endParaRPr lang="en-US"/>
          </a:p>
        </p:txBody>
      </p:sp>
    </p:spTree>
    <p:extLst>
      <p:ext uri="{BB962C8B-B14F-4D97-AF65-F5344CB8AC3E}">
        <p14:creationId xmlns:p14="http://schemas.microsoft.com/office/powerpoint/2010/main" val="124748338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304800"/>
            <a:ext cx="7696200" cy="590265"/>
          </a:xfrm>
        </p:spPr>
        <p:txBody>
          <a:bodyPr>
            <a:noAutofit/>
          </a:bodyPr>
          <a:lstStyle/>
          <a:p>
            <a:pPr algn="ctr"/>
            <a:r>
              <a:rPr lang="en-US" sz="2400" b="1" dirty="0" smtClean="0"/>
              <a:t>Table 1: COMPOSITION OF EXPERIMENTAL DIET FOR GUINEA KEETS (1-8WEEKS)</a:t>
            </a:r>
            <a:endParaRPr lang="en-US" sz="2400" b="1"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993410680"/>
              </p:ext>
            </p:extLst>
          </p:nvPr>
        </p:nvGraphicFramePr>
        <p:xfrm>
          <a:off x="152399" y="1031173"/>
          <a:ext cx="8589136" cy="5974080"/>
        </p:xfrm>
        <a:graphic>
          <a:graphicData uri="http://schemas.openxmlformats.org/drawingml/2006/table">
            <a:tbl>
              <a:tblPr firstRow="1" bandRow="1">
                <a:tableStyleId>{5940675A-B579-460E-94D1-54222C63F5DA}</a:tableStyleId>
              </a:tblPr>
              <a:tblGrid>
                <a:gridCol w="4572001"/>
                <a:gridCol w="4017135"/>
              </a:tblGrid>
              <a:tr h="374244">
                <a:tc>
                  <a:txBody>
                    <a:bodyPr/>
                    <a:lstStyle/>
                    <a:p>
                      <a:r>
                        <a:rPr lang="en-US" sz="2000" dirty="0" smtClean="0"/>
                        <a:t>FEED</a:t>
                      </a:r>
                      <a:r>
                        <a:rPr lang="en-US" sz="2000" baseline="0" dirty="0" smtClean="0"/>
                        <a:t> INGREDIENT (g/kg)</a:t>
                      </a:r>
                      <a:endParaRPr lang="en-US" sz="2000" dirty="0"/>
                    </a:p>
                  </a:txBody>
                  <a:tcPr marL="68580" marR="68580"/>
                </a:tc>
                <a:tc>
                  <a:txBody>
                    <a:bodyPr/>
                    <a:lstStyle/>
                    <a:p>
                      <a:r>
                        <a:rPr lang="en-US" sz="2000" dirty="0" smtClean="0"/>
                        <a:t>PERCENTAGE INCLUSION</a:t>
                      </a:r>
                      <a:endParaRPr lang="en-US" sz="2000" dirty="0"/>
                    </a:p>
                  </a:txBody>
                  <a:tcPr marL="68580" marR="68580"/>
                </a:tc>
              </a:tr>
              <a:tr h="386587">
                <a:tc>
                  <a:txBody>
                    <a:bodyPr/>
                    <a:lstStyle/>
                    <a:p>
                      <a:pPr marL="0" marR="0">
                        <a:lnSpc>
                          <a:spcPct val="150000"/>
                        </a:lnSpc>
                        <a:spcBef>
                          <a:spcPts val="0"/>
                        </a:spcBef>
                        <a:spcAft>
                          <a:spcPts val="0"/>
                        </a:spcAft>
                      </a:pPr>
                      <a:r>
                        <a:rPr lang="en-US" sz="2000" dirty="0">
                          <a:effectLst/>
                        </a:rPr>
                        <a:t>Maize</a:t>
                      </a:r>
                      <a:endParaRPr lang="en-US" sz="20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marL="0" marR="0">
                        <a:lnSpc>
                          <a:spcPct val="150000"/>
                        </a:lnSpc>
                        <a:spcBef>
                          <a:spcPts val="0"/>
                        </a:spcBef>
                        <a:spcAft>
                          <a:spcPts val="0"/>
                        </a:spcAft>
                      </a:pPr>
                      <a:r>
                        <a:rPr lang="en-US" sz="2000">
                          <a:effectLst/>
                        </a:rPr>
                        <a:t>440</a:t>
                      </a:r>
                      <a:endParaRPr lang="en-US" sz="2000">
                        <a:effectLst/>
                        <a:latin typeface="Times New Roman" panose="02020603050405020304" pitchFamily="18" charset="0"/>
                        <a:ea typeface="Times New Roman" panose="02020603050405020304" pitchFamily="18" charset="0"/>
                      </a:endParaRPr>
                    </a:p>
                  </a:txBody>
                  <a:tcPr marL="51435" marR="51435" marT="0" marB="0"/>
                </a:tc>
              </a:tr>
              <a:tr h="386587">
                <a:tc>
                  <a:txBody>
                    <a:bodyPr/>
                    <a:lstStyle/>
                    <a:p>
                      <a:pPr marL="0" marR="0">
                        <a:lnSpc>
                          <a:spcPct val="150000"/>
                        </a:lnSpc>
                        <a:spcBef>
                          <a:spcPts val="0"/>
                        </a:spcBef>
                        <a:spcAft>
                          <a:spcPts val="0"/>
                        </a:spcAft>
                      </a:pPr>
                      <a:r>
                        <a:rPr lang="en-US" sz="2000" dirty="0">
                          <a:effectLst/>
                        </a:rPr>
                        <a:t>Fishmeal</a:t>
                      </a:r>
                      <a:endParaRPr lang="en-US" sz="20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marL="0" marR="0">
                        <a:lnSpc>
                          <a:spcPct val="150000"/>
                        </a:lnSpc>
                        <a:spcBef>
                          <a:spcPts val="0"/>
                        </a:spcBef>
                        <a:spcAft>
                          <a:spcPts val="0"/>
                        </a:spcAft>
                      </a:pPr>
                      <a:r>
                        <a:rPr lang="en-US" sz="2000" dirty="0">
                          <a:effectLst/>
                        </a:rPr>
                        <a:t>150</a:t>
                      </a:r>
                      <a:endParaRPr lang="en-US" sz="2000" dirty="0">
                        <a:effectLst/>
                        <a:latin typeface="Times New Roman" panose="02020603050405020304" pitchFamily="18" charset="0"/>
                        <a:ea typeface="Times New Roman" panose="02020603050405020304" pitchFamily="18" charset="0"/>
                      </a:endParaRPr>
                    </a:p>
                  </a:txBody>
                  <a:tcPr marL="51435" marR="51435" marT="0" marB="0"/>
                </a:tc>
              </a:tr>
              <a:tr h="386587">
                <a:tc>
                  <a:txBody>
                    <a:bodyPr/>
                    <a:lstStyle/>
                    <a:p>
                      <a:pPr marL="0" marR="0">
                        <a:lnSpc>
                          <a:spcPct val="150000"/>
                        </a:lnSpc>
                        <a:spcBef>
                          <a:spcPts val="0"/>
                        </a:spcBef>
                        <a:spcAft>
                          <a:spcPts val="0"/>
                        </a:spcAft>
                      </a:pPr>
                      <a:r>
                        <a:rPr lang="en-US" sz="2000" dirty="0">
                          <a:effectLst/>
                        </a:rPr>
                        <a:t>Soybean</a:t>
                      </a:r>
                      <a:endParaRPr lang="en-US" sz="20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marL="0" marR="0">
                        <a:lnSpc>
                          <a:spcPct val="150000"/>
                        </a:lnSpc>
                        <a:spcBef>
                          <a:spcPts val="0"/>
                        </a:spcBef>
                        <a:spcAft>
                          <a:spcPts val="0"/>
                        </a:spcAft>
                      </a:pPr>
                      <a:r>
                        <a:rPr lang="en-US" sz="2000" dirty="0">
                          <a:effectLst/>
                        </a:rPr>
                        <a:t>150</a:t>
                      </a:r>
                      <a:endParaRPr lang="en-US" sz="2000" dirty="0">
                        <a:effectLst/>
                        <a:latin typeface="Times New Roman" panose="02020603050405020304" pitchFamily="18" charset="0"/>
                        <a:ea typeface="Times New Roman" panose="02020603050405020304" pitchFamily="18" charset="0"/>
                      </a:endParaRPr>
                    </a:p>
                  </a:txBody>
                  <a:tcPr marL="51435" marR="51435" marT="0" marB="0"/>
                </a:tc>
              </a:tr>
              <a:tr h="386587">
                <a:tc>
                  <a:txBody>
                    <a:bodyPr/>
                    <a:lstStyle/>
                    <a:p>
                      <a:pPr marL="0" marR="0">
                        <a:lnSpc>
                          <a:spcPct val="150000"/>
                        </a:lnSpc>
                        <a:spcBef>
                          <a:spcPts val="0"/>
                        </a:spcBef>
                        <a:spcAft>
                          <a:spcPts val="0"/>
                        </a:spcAft>
                      </a:pPr>
                      <a:r>
                        <a:rPr lang="en-US" sz="2000" dirty="0">
                          <a:effectLst/>
                        </a:rPr>
                        <a:t>Wheat bran</a:t>
                      </a:r>
                      <a:endParaRPr lang="en-US" sz="20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marL="0" marR="0">
                        <a:lnSpc>
                          <a:spcPct val="150000"/>
                        </a:lnSpc>
                        <a:spcBef>
                          <a:spcPts val="0"/>
                        </a:spcBef>
                        <a:spcAft>
                          <a:spcPts val="0"/>
                        </a:spcAft>
                      </a:pPr>
                      <a:r>
                        <a:rPr lang="en-US" sz="2000" dirty="0">
                          <a:effectLst/>
                        </a:rPr>
                        <a:t>230</a:t>
                      </a:r>
                      <a:endParaRPr lang="en-US" sz="2000" dirty="0">
                        <a:effectLst/>
                        <a:latin typeface="Times New Roman" panose="02020603050405020304" pitchFamily="18" charset="0"/>
                        <a:ea typeface="Times New Roman" panose="02020603050405020304" pitchFamily="18" charset="0"/>
                      </a:endParaRPr>
                    </a:p>
                  </a:txBody>
                  <a:tcPr marL="51435" marR="51435" marT="0" marB="0"/>
                </a:tc>
              </a:tr>
              <a:tr h="386587">
                <a:tc>
                  <a:txBody>
                    <a:bodyPr/>
                    <a:lstStyle/>
                    <a:p>
                      <a:pPr marL="0" marR="0">
                        <a:lnSpc>
                          <a:spcPct val="150000"/>
                        </a:lnSpc>
                        <a:spcBef>
                          <a:spcPts val="0"/>
                        </a:spcBef>
                        <a:spcAft>
                          <a:spcPts val="0"/>
                        </a:spcAft>
                      </a:pPr>
                      <a:r>
                        <a:rPr lang="en-US" sz="2000" dirty="0" err="1">
                          <a:effectLst/>
                        </a:rPr>
                        <a:t>Dicalcium</a:t>
                      </a:r>
                      <a:r>
                        <a:rPr lang="en-US" sz="2000" dirty="0">
                          <a:effectLst/>
                        </a:rPr>
                        <a:t> phosphate</a:t>
                      </a:r>
                      <a:endParaRPr lang="en-US" sz="20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marL="0" marR="0">
                        <a:lnSpc>
                          <a:spcPct val="150000"/>
                        </a:lnSpc>
                        <a:spcBef>
                          <a:spcPts val="0"/>
                        </a:spcBef>
                        <a:spcAft>
                          <a:spcPts val="0"/>
                        </a:spcAft>
                      </a:pPr>
                      <a:r>
                        <a:rPr lang="en-US" sz="2000" dirty="0">
                          <a:effectLst/>
                        </a:rPr>
                        <a:t>1</a:t>
                      </a:r>
                      <a:endParaRPr lang="en-US" sz="2000" dirty="0">
                        <a:effectLst/>
                        <a:latin typeface="Times New Roman" panose="02020603050405020304" pitchFamily="18" charset="0"/>
                        <a:ea typeface="Times New Roman" panose="02020603050405020304" pitchFamily="18" charset="0"/>
                      </a:endParaRPr>
                    </a:p>
                  </a:txBody>
                  <a:tcPr marL="51435" marR="51435" marT="0" marB="0"/>
                </a:tc>
              </a:tr>
              <a:tr h="386587">
                <a:tc>
                  <a:txBody>
                    <a:bodyPr/>
                    <a:lstStyle/>
                    <a:p>
                      <a:pPr marL="0" marR="0">
                        <a:lnSpc>
                          <a:spcPct val="150000"/>
                        </a:lnSpc>
                        <a:spcBef>
                          <a:spcPts val="0"/>
                        </a:spcBef>
                        <a:spcAft>
                          <a:spcPts val="0"/>
                        </a:spcAft>
                      </a:pPr>
                      <a:r>
                        <a:rPr lang="en-US" sz="2000" dirty="0">
                          <a:effectLst/>
                        </a:rPr>
                        <a:t>Vitamin premix</a:t>
                      </a:r>
                      <a:endParaRPr lang="en-US" sz="20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marL="0" marR="0">
                        <a:lnSpc>
                          <a:spcPct val="150000"/>
                        </a:lnSpc>
                        <a:spcBef>
                          <a:spcPts val="0"/>
                        </a:spcBef>
                        <a:spcAft>
                          <a:spcPts val="0"/>
                        </a:spcAft>
                      </a:pPr>
                      <a:r>
                        <a:rPr lang="en-US" sz="2000" dirty="0">
                          <a:effectLst/>
                        </a:rPr>
                        <a:t>1</a:t>
                      </a:r>
                      <a:endParaRPr lang="en-US" sz="2000" dirty="0">
                        <a:effectLst/>
                        <a:latin typeface="Times New Roman" panose="02020603050405020304" pitchFamily="18" charset="0"/>
                        <a:ea typeface="Times New Roman" panose="02020603050405020304" pitchFamily="18" charset="0"/>
                      </a:endParaRPr>
                    </a:p>
                  </a:txBody>
                  <a:tcPr marL="51435" marR="51435" marT="0" marB="0"/>
                </a:tc>
              </a:tr>
              <a:tr h="386587">
                <a:tc>
                  <a:txBody>
                    <a:bodyPr/>
                    <a:lstStyle/>
                    <a:p>
                      <a:pPr marL="0" marR="0">
                        <a:lnSpc>
                          <a:spcPct val="150000"/>
                        </a:lnSpc>
                        <a:spcBef>
                          <a:spcPts val="0"/>
                        </a:spcBef>
                        <a:spcAft>
                          <a:spcPts val="0"/>
                        </a:spcAft>
                      </a:pPr>
                      <a:r>
                        <a:rPr lang="en-US" sz="2000" dirty="0">
                          <a:effectLst/>
                        </a:rPr>
                        <a:t>Salt</a:t>
                      </a:r>
                      <a:endParaRPr lang="en-US" sz="20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marL="0" marR="0">
                        <a:lnSpc>
                          <a:spcPct val="150000"/>
                        </a:lnSpc>
                        <a:spcBef>
                          <a:spcPts val="0"/>
                        </a:spcBef>
                        <a:spcAft>
                          <a:spcPts val="0"/>
                        </a:spcAft>
                      </a:pPr>
                      <a:r>
                        <a:rPr lang="en-US" sz="2000" dirty="0">
                          <a:effectLst/>
                        </a:rPr>
                        <a:t>1</a:t>
                      </a:r>
                      <a:endParaRPr lang="en-US" sz="2000" dirty="0">
                        <a:effectLst/>
                        <a:latin typeface="Times New Roman" panose="02020603050405020304" pitchFamily="18" charset="0"/>
                        <a:ea typeface="Times New Roman" panose="02020603050405020304" pitchFamily="18" charset="0"/>
                      </a:endParaRPr>
                    </a:p>
                  </a:txBody>
                  <a:tcPr marL="51435" marR="51435" marT="0" marB="0"/>
                </a:tc>
              </a:tr>
              <a:tr h="386587">
                <a:tc>
                  <a:txBody>
                    <a:bodyPr/>
                    <a:lstStyle/>
                    <a:p>
                      <a:pPr marL="0" marR="0">
                        <a:lnSpc>
                          <a:spcPct val="150000"/>
                        </a:lnSpc>
                        <a:spcBef>
                          <a:spcPts val="0"/>
                        </a:spcBef>
                        <a:spcAft>
                          <a:spcPts val="0"/>
                        </a:spcAft>
                      </a:pPr>
                      <a:r>
                        <a:rPr lang="en-US" sz="2000" dirty="0">
                          <a:effectLst/>
                        </a:rPr>
                        <a:t>Oyster shell</a:t>
                      </a:r>
                      <a:endParaRPr lang="en-US" sz="20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marL="0" marR="0">
                        <a:lnSpc>
                          <a:spcPct val="150000"/>
                        </a:lnSpc>
                        <a:spcBef>
                          <a:spcPts val="0"/>
                        </a:spcBef>
                        <a:spcAft>
                          <a:spcPts val="0"/>
                        </a:spcAft>
                      </a:pPr>
                      <a:r>
                        <a:rPr lang="en-US" sz="2000" dirty="0">
                          <a:effectLst/>
                        </a:rPr>
                        <a:t>270</a:t>
                      </a:r>
                      <a:endParaRPr lang="en-US" sz="2000" dirty="0">
                        <a:effectLst/>
                        <a:latin typeface="Times New Roman" panose="02020603050405020304" pitchFamily="18" charset="0"/>
                        <a:ea typeface="Times New Roman" panose="02020603050405020304" pitchFamily="18" charset="0"/>
                      </a:endParaRPr>
                    </a:p>
                  </a:txBody>
                  <a:tcPr marL="51435" marR="51435" marT="0" marB="0"/>
                </a:tc>
              </a:tr>
              <a:tr h="386587">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2000" dirty="0" smtClean="0"/>
                        <a:t>Calculated</a:t>
                      </a:r>
                    </a:p>
                  </a:txBody>
                  <a:tcPr marL="51435" marR="51435" marT="0" marB="0"/>
                </a:tc>
                <a:tc>
                  <a:txBody>
                    <a:bodyPr/>
                    <a:lstStyle/>
                    <a:p>
                      <a:pPr marL="0" marR="0">
                        <a:lnSpc>
                          <a:spcPct val="150000"/>
                        </a:lnSpc>
                        <a:spcBef>
                          <a:spcPts val="0"/>
                        </a:spcBef>
                        <a:spcAft>
                          <a:spcPts val="0"/>
                        </a:spcAft>
                      </a:pPr>
                      <a:endParaRPr lang="en-US" sz="2000" dirty="0">
                        <a:effectLst/>
                        <a:latin typeface="Times New Roman" panose="02020603050405020304" pitchFamily="18" charset="0"/>
                        <a:ea typeface="Times New Roman" panose="02020603050405020304" pitchFamily="18" charset="0"/>
                      </a:endParaRPr>
                    </a:p>
                  </a:txBody>
                  <a:tcPr marL="51435" marR="51435" marT="0" marB="0"/>
                </a:tc>
              </a:tr>
              <a:tr h="386587">
                <a:tc>
                  <a:txBody>
                    <a:bodyPr/>
                    <a:lstStyle/>
                    <a:p>
                      <a:pPr marL="0" marR="0">
                        <a:lnSpc>
                          <a:spcPct val="150000"/>
                        </a:lnSpc>
                        <a:spcBef>
                          <a:spcPts val="0"/>
                        </a:spcBef>
                        <a:spcAft>
                          <a:spcPts val="0"/>
                        </a:spcAft>
                      </a:pPr>
                      <a:r>
                        <a:rPr lang="en-US" sz="2000" dirty="0" err="1" smtClean="0">
                          <a:effectLst/>
                          <a:latin typeface="Times New Roman" panose="02020603050405020304" pitchFamily="18" charset="0"/>
                          <a:ea typeface="Times New Roman" panose="02020603050405020304" pitchFamily="18" charset="0"/>
                        </a:rPr>
                        <a:t>Crode</a:t>
                      </a:r>
                      <a:r>
                        <a:rPr lang="en-US" sz="2000" dirty="0" smtClean="0">
                          <a:effectLst/>
                          <a:latin typeface="Times New Roman" panose="02020603050405020304" pitchFamily="18" charset="0"/>
                          <a:ea typeface="Times New Roman" panose="02020603050405020304" pitchFamily="18" charset="0"/>
                        </a:rPr>
                        <a:t> Protein</a:t>
                      </a:r>
                      <a:endParaRPr lang="en-US" sz="20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marL="0" marR="0">
                        <a:lnSpc>
                          <a:spcPct val="150000"/>
                        </a:lnSpc>
                        <a:spcBef>
                          <a:spcPts val="0"/>
                        </a:spcBef>
                        <a:spcAft>
                          <a:spcPts val="0"/>
                        </a:spcAft>
                      </a:pPr>
                      <a:r>
                        <a:rPr lang="en-US" sz="2000" dirty="0" smtClean="0">
                          <a:effectLst/>
                          <a:latin typeface="Times New Roman" panose="02020603050405020304" pitchFamily="18" charset="0"/>
                          <a:ea typeface="Times New Roman" panose="02020603050405020304" pitchFamily="18" charset="0"/>
                        </a:rPr>
                        <a:t>240</a:t>
                      </a:r>
                      <a:endParaRPr lang="en-US" sz="2000" dirty="0">
                        <a:effectLst/>
                        <a:latin typeface="Times New Roman" panose="02020603050405020304" pitchFamily="18" charset="0"/>
                        <a:ea typeface="Times New Roman" panose="02020603050405020304" pitchFamily="18" charset="0"/>
                      </a:endParaRPr>
                    </a:p>
                  </a:txBody>
                  <a:tcPr marL="51435" marR="51435" marT="0" marB="0"/>
                </a:tc>
              </a:tr>
              <a:tr h="386587">
                <a:tc>
                  <a:txBody>
                    <a:bodyPr/>
                    <a:lstStyle/>
                    <a:p>
                      <a:pPr marL="0" marR="0">
                        <a:lnSpc>
                          <a:spcPct val="150000"/>
                        </a:lnSpc>
                        <a:spcBef>
                          <a:spcPts val="0"/>
                        </a:spcBef>
                        <a:spcAft>
                          <a:spcPts val="0"/>
                        </a:spcAft>
                      </a:pPr>
                      <a:r>
                        <a:rPr lang="en-US" sz="2000" dirty="0" smtClean="0">
                          <a:effectLst/>
                          <a:latin typeface="Times New Roman" panose="02020603050405020304" pitchFamily="18" charset="0"/>
                          <a:ea typeface="Times New Roman" panose="02020603050405020304" pitchFamily="18" charset="0"/>
                        </a:rPr>
                        <a:t>Crude</a:t>
                      </a:r>
                      <a:r>
                        <a:rPr lang="en-US" sz="2000" baseline="0" dirty="0" smtClean="0">
                          <a:effectLst/>
                          <a:latin typeface="Times New Roman" panose="02020603050405020304" pitchFamily="18" charset="0"/>
                          <a:ea typeface="Times New Roman" panose="02020603050405020304" pitchFamily="18" charset="0"/>
                        </a:rPr>
                        <a:t> </a:t>
                      </a:r>
                      <a:r>
                        <a:rPr lang="en-US" sz="2000" baseline="0" dirty="0" err="1" smtClean="0">
                          <a:effectLst/>
                          <a:latin typeface="Times New Roman" panose="02020603050405020304" pitchFamily="18" charset="0"/>
                          <a:ea typeface="Times New Roman" panose="02020603050405020304" pitchFamily="18" charset="0"/>
                        </a:rPr>
                        <a:t>Fibre</a:t>
                      </a:r>
                      <a:endParaRPr lang="en-US" sz="20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marL="0" marR="0">
                        <a:lnSpc>
                          <a:spcPct val="150000"/>
                        </a:lnSpc>
                        <a:spcBef>
                          <a:spcPts val="0"/>
                        </a:spcBef>
                        <a:spcAft>
                          <a:spcPts val="0"/>
                        </a:spcAft>
                      </a:pPr>
                      <a:r>
                        <a:rPr lang="en-US" sz="2000" dirty="0" smtClean="0">
                          <a:effectLst/>
                          <a:latin typeface="Times New Roman" panose="02020603050405020304" pitchFamily="18" charset="0"/>
                          <a:ea typeface="Times New Roman" panose="02020603050405020304" pitchFamily="18" charset="0"/>
                        </a:rPr>
                        <a:t>420</a:t>
                      </a:r>
                      <a:endParaRPr lang="en-US" sz="2000" dirty="0">
                        <a:effectLst/>
                        <a:latin typeface="Times New Roman" panose="02020603050405020304" pitchFamily="18" charset="0"/>
                        <a:ea typeface="Times New Roman" panose="02020603050405020304" pitchFamily="18" charset="0"/>
                      </a:endParaRPr>
                    </a:p>
                  </a:txBody>
                  <a:tcPr marL="51435" marR="51435" marT="0" marB="0"/>
                </a:tc>
              </a:tr>
              <a:tr h="438131">
                <a:tc>
                  <a:txBody>
                    <a:bodyPr/>
                    <a:lstStyle/>
                    <a:p>
                      <a:pPr marL="0" marR="0" algn="l" defTabSz="914400" rtl="0" eaLnBrk="1" latinLnBrk="0" hangingPunct="1">
                        <a:lnSpc>
                          <a:spcPct val="150000"/>
                        </a:lnSpc>
                        <a:spcBef>
                          <a:spcPts val="0"/>
                        </a:spcBef>
                        <a:spcAft>
                          <a:spcPts val="0"/>
                        </a:spcAft>
                      </a:pPr>
                      <a:r>
                        <a:rPr lang="en-US" sz="2000" kern="1200" dirty="0" err="1" smtClean="0">
                          <a:solidFill>
                            <a:schemeClr val="tx1"/>
                          </a:solidFill>
                          <a:effectLst/>
                          <a:latin typeface="Times New Roman" panose="02020603050405020304" pitchFamily="18" charset="0"/>
                          <a:ea typeface="Times New Roman" panose="02020603050405020304" pitchFamily="18" charset="0"/>
                          <a:cs typeface="+mn-cs"/>
                        </a:rPr>
                        <a:t>Metabolizable</a:t>
                      </a:r>
                      <a:r>
                        <a:rPr lang="en-US" sz="2000" kern="1200" dirty="0" smtClean="0">
                          <a:solidFill>
                            <a:schemeClr val="tx1"/>
                          </a:solidFill>
                          <a:effectLst/>
                          <a:latin typeface="Times New Roman" panose="02020603050405020304" pitchFamily="18" charset="0"/>
                          <a:ea typeface="Times New Roman" panose="02020603050405020304" pitchFamily="18" charset="0"/>
                          <a:cs typeface="+mn-cs"/>
                        </a:rPr>
                        <a:t> Energy</a:t>
                      </a:r>
                      <a:endParaRPr lang="en-US" sz="2000" kern="1200" dirty="0">
                        <a:solidFill>
                          <a:schemeClr val="tx1"/>
                        </a:solidFill>
                        <a:effectLst/>
                        <a:latin typeface="Times New Roman" panose="02020603050405020304" pitchFamily="18" charset="0"/>
                        <a:ea typeface="Times New Roman" panose="02020603050405020304" pitchFamily="18" charset="0"/>
                        <a:cs typeface="+mn-cs"/>
                      </a:endParaRPr>
                    </a:p>
                  </a:txBody>
                  <a:tcPr marL="68580" marR="68580"/>
                </a:tc>
                <a:tc>
                  <a:txBody>
                    <a:bodyPr/>
                    <a:lstStyle/>
                    <a:p>
                      <a:pPr marL="0" marR="0" algn="l" defTabSz="914400" rtl="0" eaLnBrk="1" latinLnBrk="0" hangingPunct="1">
                        <a:lnSpc>
                          <a:spcPct val="150000"/>
                        </a:lnSpc>
                        <a:spcBef>
                          <a:spcPts val="0"/>
                        </a:spcBef>
                        <a:spcAft>
                          <a:spcPts val="0"/>
                        </a:spcAft>
                      </a:pPr>
                      <a:r>
                        <a:rPr lang="en-US" sz="2000" kern="1200" dirty="0" smtClean="0">
                          <a:solidFill>
                            <a:schemeClr val="tx1"/>
                          </a:solidFill>
                          <a:effectLst/>
                          <a:latin typeface="Times New Roman" panose="02020603050405020304" pitchFamily="18" charset="0"/>
                          <a:ea typeface="Times New Roman" panose="02020603050405020304" pitchFamily="18" charset="0"/>
                          <a:cs typeface="+mn-cs"/>
                        </a:rPr>
                        <a:t>2900</a:t>
                      </a:r>
                      <a:endParaRPr lang="en-US" sz="2000" kern="1200" dirty="0">
                        <a:solidFill>
                          <a:schemeClr val="tx1"/>
                        </a:solidFill>
                        <a:effectLst/>
                        <a:latin typeface="Times New Roman" panose="02020603050405020304" pitchFamily="18" charset="0"/>
                        <a:ea typeface="Times New Roman" panose="02020603050405020304" pitchFamily="18" charset="0"/>
                        <a:cs typeface="+mn-cs"/>
                      </a:endParaRPr>
                    </a:p>
                  </a:txBody>
                  <a:tcPr marL="68580" marR="68580"/>
                </a:tc>
              </a:tr>
            </a:tbl>
          </a:graphicData>
        </a:graphic>
      </p:graphicFrame>
      <p:sp>
        <p:nvSpPr>
          <p:cNvPr id="4" name="Slide Number Placeholder 3"/>
          <p:cNvSpPr>
            <a:spLocks noGrp="1"/>
          </p:cNvSpPr>
          <p:nvPr>
            <p:ph type="sldNum" sz="quarter" idx="12"/>
          </p:nvPr>
        </p:nvSpPr>
        <p:spPr/>
        <p:txBody>
          <a:bodyPr/>
          <a:lstStyle/>
          <a:p>
            <a:fld id="{0AD00562-6421-4ADC-AEE2-37C096111C98}" type="slidenum">
              <a:rPr lang="en-US" smtClean="0"/>
              <a:t>12</a:t>
            </a:fld>
            <a:endParaRPr lang="en-US"/>
          </a:p>
        </p:txBody>
      </p:sp>
    </p:spTree>
    <p:extLst>
      <p:ext uri="{BB962C8B-B14F-4D97-AF65-F5344CB8AC3E}">
        <p14:creationId xmlns:p14="http://schemas.microsoft.com/office/powerpoint/2010/main" val="4148407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28650" y="365126"/>
            <a:ext cx="7886700" cy="863174"/>
          </a:xfrm>
        </p:spPr>
        <p:txBody>
          <a:bodyPr>
            <a:normAutofit fontScale="90000"/>
          </a:bodyPr>
          <a:lstStyle/>
          <a:p>
            <a:pPr algn="ctr"/>
            <a:r>
              <a:rPr lang="en-US" sz="6000" b="1" dirty="0"/>
              <a:t>CHEMICAL ANALYSIS</a:t>
            </a:r>
            <a:r>
              <a:rPr lang="en-US" dirty="0" smtClean="0"/>
              <a:t/>
            </a:r>
            <a:br>
              <a:rPr lang="en-US" dirty="0" smtClean="0"/>
            </a:br>
            <a:endParaRPr lang="en-US" sz="5300" b="1" dirty="0"/>
          </a:p>
        </p:txBody>
      </p:sp>
      <p:sp>
        <p:nvSpPr>
          <p:cNvPr id="6" name="Content Placeholder 5"/>
          <p:cNvSpPr>
            <a:spLocks noGrp="1"/>
          </p:cNvSpPr>
          <p:nvPr>
            <p:ph idx="1"/>
          </p:nvPr>
        </p:nvSpPr>
        <p:spPr>
          <a:xfrm>
            <a:off x="0" y="996480"/>
            <a:ext cx="9156879" cy="5861519"/>
          </a:xfrm>
        </p:spPr>
        <p:txBody>
          <a:bodyPr>
            <a:noAutofit/>
          </a:bodyPr>
          <a:lstStyle/>
          <a:p>
            <a:pPr marL="0" indent="0">
              <a:buNone/>
            </a:pPr>
            <a:r>
              <a:rPr lang="en-US" sz="5400" dirty="0" smtClean="0">
                <a:latin typeface="Times New Roman" panose="02020603050405020304" pitchFamily="18" charset="0"/>
                <a:cs typeface="Times New Roman" panose="02020603050405020304" pitchFamily="18" charset="0"/>
              </a:rPr>
              <a:t>The laboratory studies were conducted at Kwame Nkrumah University of Science and Technology (KNUST) Hospital and the Spanish Laboratory of the University for Development Studies for the blood parameters and proximate analysis respectively</a:t>
            </a:r>
            <a:r>
              <a:rPr lang="en-US" sz="5400" dirty="0" smtClean="0"/>
              <a:t>.</a:t>
            </a:r>
            <a:endParaRPr lang="en-US" sz="5400" dirty="0"/>
          </a:p>
          <a:p>
            <a:endParaRPr lang="en-US" sz="4800" dirty="0"/>
          </a:p>
        </p:txBody>
      </p:sp>
      <p:sp>
        <p:nvSpPr>
          <p:cNvPr id="4" name="Slide Number Placeholder 3"/>
          <p:cNvSpPr>
            <a:spLocks noGrp="1"/>
          </p:cNvSpPr>
          <p:nvPr>
            <p:ph type="sldNum" sz="quarter" idx="12"/>
          </p:nvPr>
        </p:nvSpPr>
        <p:spPr/>
        <p:txBody>
          <a:bodyPr/>
          <a:lstStyle/>
          <a:p>
            <a:fld id="{0AD00562-6421-4ADC-AEE2-37C096111C98}" type="slidenum">
              <a:rPr lang="en-US" smtClean="0"/>
              <a:t>13</a:t>
            </a:fld>
            <a:endParaRPr lang="en-US"/>
          </a:p>
        </p:txBody>
      </p:sp>
    </p:spTree>
    <p:extLst>
      <p:ext uri="{BB962C8B-B14F-4D97-AF65-F5344CB8AC3E}">
        <p14:creationId xmlns:p14="http://schemas.microsoft.com/office/powerpoint/2010/main" val="388627676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218365"/>
            <a:ext cx="7230280" cy="1119117"/>
          </a:xfrm>
        </p:spPr>
        <p:txBody>
          <a:bodyPr>
            <a:normAutofit fontScale="90000"/>
          </a:bodyPr>
          <a:lstStyle/>
          <a:p>
            <a:pPr algn="ctr"/>
            <a:r>
              <a:rPr lang="en-US" b="1" dirty="0" smtClean="0"/>
              <a:t/>
            </a:r>
            <a:br>
              <a:rPr lang="en-US" b="1" dirty="0" smtClean="0"/>
            </a:br>
            <a:r>
              <a:rPr lang="en-US" sz="4400" b="1" dirty="0" smtClean="0"/>
              <a:t>Data </a:t>
            </a:r>
            <a:r>
              <a:rPr lang="en-US" sz="4400" b="1" dirty="0"/>
              <a:t>collection and statistical analysis</a:t>
            </a:r>
            <a:r>
              <a:rPr lang="en-US" dirty="0"/>
              <a:t/>
            </a:r>
            <a:br>
              <a:rPr lang="en-US" dirty="0"/>
            </a:br>
            <a:endParaRPr lang="en-US" dirty="0"/>
          </a:p>
        </p:txBody>
      </p:sp>
      <p:sp>
        <p:nvSpPr>
          <p:cNvPr id="3" name="Content Placeholder 2"/>
          <p:cNvSpPr>
            <a:spLocks noGrp="1"/>
          </p:cNvSpPr>
          <p:nvPr>
            <p:ph idx="1"/>
          </p:nvPr>
        </p:nvSpPr>
        <p:spPr>
          <a:xfrm>
            <a:off x="214953" y="1442434"/>
            <a:ext cx="8772098" cy="5313208"/>
          </a:xfrm>
        </p:spPr>
        <p:txBody>
          <a:bodyPr>
            <a:noAutofit/>
          </a:bodyPr>
          <a:lstStyle/>
          <a:p>
            <a:pPr marL="0" indent="0">
              <a:buNone/>
            </a:pPr>
            <a:r>
              <a:rPr lang="en-US" sz="4400" dirty="0">
                <a:latin typeface="Times New Roman" panose="02020603050405020304" pitchFamily="18" charset="0"/>
                <a:cs typeface="Times New Roman" panose="02020603050405020304" pitchFamily="18" charset="0"/>
              </a:rPr>
              <a:t>Parameters measured included feed intake, water </a:t>
            </a:r>
            <a:r>
              <a:rPr lang="en-US" sz="4400" dirty="0" smtClean="0">
                <a:latin typeface="Times New Roman" panose="02020603050405020304" pitchFamily="18" charset="0"/>
                <a:cs typeface="Times New Roman" panose="02020603050405020304" pitchFamily="18" charset="0"/>
              </a:rPr>
              <a:t>intake, body </a:t>
            </a:r>
            <a:r>
              <a:rPr lang="en-US" sz="4400" dirty="0">
                <a:latin typeface="Times New Roman" panose="02020603050405020304" pitchFamily="18" charset="0"/>
                <a:cs typeface="Times New Roman" panose="02020603050405020304" pitchFamily="18" charset="0"/>
              </a:rPr>
              <a:t>weight gain, feed conversion ratio, </a:t>
            </a:r>
            <a:r>
              <a:rPr lang="en-US" sz="4400" dirty="0" smtClean="0">
                <a:latin typeface="Times New Roman" panose="02020603050405020304" pitchFamily="18" charset="0"/>
                <a:cs typeface="Times New Roman" panose="02020603050405020304" pitchFamily="18" charset="0"/>
              </a:rPr>
              <a:t>mortality, hematological </a:t>
            </a:r>
            <a:r>
              <a:rPr lang="en-US" sz="4400" dirty="0">
                <a:latin typeface="Times New Roman" panose="02020603050405020304" pitchFamily="18" charset="0"/>
                <a:cs typeface="Times New Roman" panose="02020603050405020304" pitchFamily="18" charset="0"/>
              </a:rPr>
              <a:t>and serum biochemistry data. The data obtained were analyzed using GLM procedure of SAS 9.3 (SAS Institute Inc., 2014) at 5% significant level. Duncan's multiple range tests was used to compare the means.</a:t>
            </a:r>
          </a:p>
          <a:p>
            <a:pPr marL="0" indent="0">
              <a:buNone/>
            </a:pPr>
            <a:endParaRPr lang="en-US" sz="4400" dirty="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0AD00562-6421-4ADC-AEE2-37C096111C98}" type="slidenum">
              <a:rPr lang="en-US" smtClean="0"/>
              <a:t>14</a:t>
            </a:fld>
            <a:endParaRPr lang="en-US"/>
          </a:p>
        </p:txBody>
      </p:sp>
    </p:spTree>
    <p:extLst>
      <p:ext uri="{BB962C8B-B14F-4D97-AF65-F5344CB8AC3E}">
        <p14:creationId xmlns:p14="http://schemas.microsoft.com/office/powerpoint/2010/main" val="145298358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2502" y="1828800"/>
            <a:ext cx="8731876" cy="2698649"/>
          </a:xfrm>
        </p:spPr>
        <p:txBody>
          <a:bodyPr>
            <a:noAutofit/>
          </a:bodyPr>
          <a:lstStyle/>
          <a:p>
            <a:r>
              <a:rPr lang="en-US" sz="6000" dirty="0" smtClean="0"/>
              <a:t>RESULTS AND DISCUSSION</a:t>
            </a:r>
            <a:endParaRPr lang="en-US" sz="6000" dirty="0"/>
          </a:p>
        </p:txBody>
      </p:sp>
      <p:sp>
        <p:nvSpPr>
          <p:cNvPr id="5" name="Slide Number Placeholder 4"/>
          <p:cNvSpPr>
            <a:spLocks noGrp="1"/>
          </p:cNvSpPr>
          <p:nvPr>
            <p:ph type="sldNum" sz="quarter" idx="12"/>
          </p:nvPr>
        </p:nvSpPr>
        <p:spPr/>
        <p:txBody>
          <a:bodyPr/>
          <a:lstStyle/>
          <a:p>
            <a:fld id="{0AD00562-6421-4ADC-AEE2-37C096111C98}" type="slidenum">
              <a:rPr lang="en-US" smtClean="0"/>
              <a:t>15</a:t>
            </a:fld>
            <a:endParaRPr lang="en-US"/>
          </a:p>
        </p:txBody>
      </p:sp>
    </p:spTree>
    <p:extLst>
      <p:ext uri="{BB962C8B-B14F-4D97-AF65-F5344CB8AC3E}">
        <p14:creationId xmlns:p14="http://schemas.microsoft.com/office/powerpoint/2010/main" val="351256909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Autofit/>
          </a:bodyPr>
          <a:lstStyle/>
          <a:p>
            <a:r>
              <a:rPr lang="en-US" sz="3600" dirty="0" smtClean="0"/>
              <a:t>Table 2: Analyzed chemical composition of compounded diet</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76370006"/>
              </p:ext>
            </p:extLst>
          </p:nvPr>
        </p:nvGraphicFramePr>
        <p:xfrm>
          <a:off x="228600" y="914400"/>
          <a:ext cx="8686800" cy="5730240"/>
        </p:xfrm>
        <a:graphic>
          <a:graphicData uri="http://schemas.openxmlformats.org/drawingml/2006/table">
            <a:tbl>
              <a:tblPr firstRow="1" bandRow="1">
                <a:tableStyleId>{5940675A-B579-460E-94D1-54222C63F5DA}</a:tableStyleId>
              </a:tblPr>
              <a:tblGrid>
                <a:gridCol w="4343400"/>
                <a:gridCol w="4343400"/>
              </a:tblGrid>
              <a:tr h="370840">
                <a:tc>
                  <a:txBody>
                    <a:bodyPr/>
                    <a:lstStyle/>
                    <a:p>
                      <a:r>
                        <a:rPr lang="en-US" sz="2800" dirty="0" smtClean="0"/>
                        <a:t>Nutrient </a:t>
                      </a:r>
                      <a:endParaRPr lang="en-US" sz="2800" dirty="0"/>
                    </a:p>
                  </a:txBody>
                  <a:tcPr marL="68580" marR="68580"/>
                </a:tc>
                <a:tc>
                  <a:txBody>
                    <a:bodyPr/>
                    <a:lstStyle/>
                    <a:p>
                      <a:r>
                        <a:rPr lang="en-US" sz="2800" dirty="0" smtClean="0"/>
                        <a:t>g/kg</a:t>
                      </a:r>
                      <a:endParaRPr lang="en-US" sz="2800" dirty="0"/>
                    </a:p>
                  </a:txBody>
                  <a:tcPr marL="68580" marR="68580"/>
                </a:tc>
              </a:tr>
              <a:tr h="370840">
                <a:tc>
                  <a:txBody>
                    <a:bodyPr/>
                    <a:lstStyle/>
                    <a:p>
                      <a:pPr marL="0" marR="0">
                        <a:lnSpc>
                          <a:spcPct val="150000"/>
                        </a:lnSpc>
                        <a:spcBef>
                          <a:spcPts val="0"/>
                        </a:spcBef>
                        <a:spcAft>
                          <a:spcPts val="0"/>
                        </a:spcAft>
                      </a:pPr>
                      <a:r>
                        <a:rPr lang="en-US" sz="2800" dirty="0" smtClean="0">
                          <a:effectLst/>
                        </a:rPr>
                        <a:t>Chemical Composition </a:t>
                      </a:r>
                      <a:endParaRPr lang="en-US" sz="2800" dirty="0">
                        <a:effectLst/>
                        <a:latin typeface="Times New Roman" panose="02020603050405020304" pitchFamily="18" charset="0"/>
                        <a:ea typeface="Times New Roman" panose="02020603050405020304" pitchFamily="18" charset="0"/>
                      </a:endParaRPr>
                    </a:p>
                  </a:txBody>
                  <a:tcPr marL="68580" marR="68580"/>
                </a:tc>
                <a:tc>
                  <a:txBody>
                    <a:bodyPr/>
                    <a:lstStyle/>
                    <a:p>
                      <a:endParaRPr lang="en-US" sz="2800"/>
                    </a:p>
                  </a:txBody>
                  <a:tcPr marL="68580" marR="68580"/>
                </a:tc>
              </a:tr>
              <a:tr h="370840">
                <a:tc>
                  <a:txBody>
                    <a:bodyPr/>
                    <a:lstStyle/>
                    <a:p>
                      <a:pPr marL="0" marR="0">
                        <a:lnSpc>
                          <a:spcPct val="150000"/>
                        </a:lnSpc>
                        <a:spcBef>
                          <a:spcPts val="0"/>
                        </a:spcBef>
                        <a:spcAft>
                          <a:spcPts val="0"/>
                        </a:spcAft>
                      </a:pPr>
                      <a:r>
                        <a:rPr lang="en-US" sz="2800" dirty="0" smtClean="0">
                          <a:effectLst/>
                        </a:rPr>
                        <a:t>Crude </a:t>
                      </a:r>
                      <a:r>
                        <a:rPr lang="en-US" sz="2800" dirty="0">
                          <a:effectLst/>
                        </a:rPr>
                        <a:t>Protein </a:t>
                      </a:r>
                      <a:endParaRPr lang="en-US" sz="2800" dirty="0">
                        <a:solidFill>
                          <a:srgbClr val="000000"/>
                        </a:solidFill>
                        <a:effectLst/>
                        <a:latin typeface="Arial" panose="020B0604020202020204" pitchFamily="34" charset="0"/>
                        <a:ea typeface="Times New Roman" panose="02020603050405020304" pitchFamily="18" charset="0"/>
                      </a:endParaRPr>
                    </a:p>
                  </a:txBody>
                  <a:tcPr marL="51435" marR="51435" marT="0" marB="0"/>
                </a:tc>
                <a:tc>
                  <a:txBody>
                    <a:bodyPr/>
                    <a:lstStyle/>
                    <a:p>
                      <a:pPr marL="0" marR="0">
                        <a:lnSpc>
                          <a:spcPct val="150000"/>
                        </a:lnSpc>
                        <a:spcBef>
                          <a:spcPts val="0"/>
                        </a:spcBef>
                        <a:spcAft>
                          <a:spcPts val="0"/>
                        </a:spcAft>
                      </a:pPr>
                      <a:r>
                        <a:rPr lang="en-US" sz="2800" dirty="0" smtClean="0">
                          <a:effectLst/>
                        </a:rPr>
                        <a:t>218.00</a:t>
                      </a:r>
                      <a:endParaRPr lang="en-US" sz="2800" dirty="0">
                        <a:solidFill>
                          <a:srgbClr val="000000"/>
                        </a:solidFill>
                        <a:effectLst/>
                        <a:latin typeface="Arial" panose="020B0604020202020204" pitchFamily="34" charset="0"/>
                        <a:ea typeface="Times New Roman" panose="02020603050405020304" pitchFamily="18" charset="0"/>
                      </a:endParaRPr>
                    </a:p>
                  </a:txBody>
                  <a:tcPr marL="51435" marR="51435" marT="0" marB="0"/>
                </a:tc>
              </a:tr>
              <a:tr h="370840">
                <a:tc>
                  <a:txBody>
                    <a:bodyPr/>
                    <a:lstStyle/>
                    <a:p>
                      <a:pPr marL="0" marR="0">
                        <a:lnSpc>
                          <a:spcPct val="150000"/>
                        </a:lnSpc>
                        <a:spcBef>
                          <a:spcPts val="0"/>
                        </a:spcBef>
                        <a:spcAft>
                          <a:spcPts val="0"/>
                        </a:spcAft>
                      </a:pPr>
                      <a:r>
                        <a:rPr lang="en-US" sz="2800" dirty="0" smtClean="0">
                          <a:effectLst/>
                        </a:rPr>
                        <a:t>Ether Extract</a:t>
                      </a:r>
                      <a:endParaRPr lang="en-US" sz="2800" dirty="0">
                        <a:solidFill>
                          <a:srgbClr val="000000"/>
                        </a:solidFill>
                        <a:effectLst/>
                        <a:latin typeface="Arial" panose="020B0604020202020204" pitchFamily="34" charset="0"/>
                        <a:ea typeface="Times New Roman" panose="02020603050405020304" pitchFamily="18" charset="0"/>
                      </a:endParaRPr>
                    </a:p>
                  </a:txBody>
                  <a:tcPr marL="51435" marR="51435" marT="0" marB="0"/>
                </a:tc>
                <a:tc>
                  <a:txBody>
                    <a:bodyPr/>
                    <a:lstStyle/>
                    <a:p>
                      <a:pPr marL="0" marR="0">
                        <a:lnSpc>
                          <a:spcPct val="150000"/>
                        </a:lnSpc>
                        <a:spcBef>
                          <a:spcPts val="0"/>
                        </a:spcBef>
                        <a:spcAft>
                          <a:spcPts val="0"/>
                        </a:spcAft>
                      </a:pPr>
                      <a:r>
                        <a:rPr lang="en-US" sz="2800" dirty="0" smtClean="0">
                          <a:effectLst/>
                        </a:rPr>
                        <a:t>38.00</a:t>
                      </a:r>
                      <a:endParaRPr lang="en-US" sz="2800" dirty="0">
                        <a:solidFill>
                          <a:srgbClr val="000000"/>
                        </a:solidFill>
                        <a:effectLst/>
                        <a:latin typeface="Arial" panose="020B0604020202020204" pitchFamily="34" charset="0"/>
                        <a:ea typeface="Times New Roman" panose="02020603050405020304" pitchFamily="18" charset="0"/>
                      </a:endParaRPr>
                    </a:p>
                  </a:txBody>
                  <a:tcPr marL="51435" marR="51435" marT="0" marB="0"/>
                </a:tc>
              </a:tr>
              <a:tr h="370840">
                <a:tc>
                  <a:txBody>
                    <a:bodyPr/>
                    <a:lstStyle/>
                    <a:p>
                      <a:pPr marL="0" marR="0">
                        <a:lnSpc>
                          <a:spcPct val="150000"/>
                        </a:lnSpc>
                        <a:spcBef>
                          <a:spcPts val="0"/>
                        </a:spcBef>
                        <a:spcAft>
                          <a:spcPts val="0"/>
                        </a:spcAft>
                      </a:pPr>
                      <a:r>
                        <a:rPr lang="en-US" sz="2800" dirty="0">
                          <a:effectLst/>
                        </a:rPr>
                        <a:t>Ash </a:t>
                      </a:r>
                      <a:endParaRPr lang="en-US" sz="2800" dirty="0">
                        <a:solidFill>
                          <a:srgbClr val="000000"/>
                        </a:solidFill>
                        <a:effectLst/>
                        <a:latin typeface="Arial" panose="020B0604020202020204" pitchFamily="34" charset="0"/>
                        <a:ea typeface="Times New Roman" panose="02020603050405020304" pitchFamily="18" charset="0"/>
                      </a:endParaRPr>
                    </a:p>
                  </a:txBody>
                  <a:tcPr marL="51435" marR="51435" marT="0" marB="0"/>
                </a:tc>
                <a:tc>
                  <a:txBody>
                    <a:bodyPr/>
                    <a:lstStyle/>
                    <a:p>
                      <a:pPr marL="0" marR="0">
                        <a:lnSpc>
                          <a:spcPct val="150000"/>
                        </a:lnSpc>
                        <a:spcBef>
                          <a:spcPts val="0"/>
                        </a:spcBef>
                        <a:spcAft>
                          <a:spcPts val="0"/>
                        </a:spcAft>
                      </a:pPr>
                      <a:r>
                        <a:rPr lang="en-US" sz="2800" dirty="0" smtClean="0">
                          <a:effectLst/>
                        </a:rPr>
                        <a:t>62.50</a:t>
                      </a:r>
                      <a:endParaRPr lang="en-US" sz="2800" dirty="0">
                        <a:solidFill>
                          <a:srgbClr val="000000"/>
                        </a:solidFill>
                        <a:effectLst/>
                        <a:latin typeface="Arial" panose="020B0604020202020204" pitchFamily="34" charset="0"/>
                        <a:ea typeface="Times New Roman" panose="02020603050405020304" pitchFamily="18" charset="0"/>
                      </a:endParaRPr>
                    </a:p>
                  </a:txBody>
                  <a:tcPr marL="51435" marR="51435" marT="0" marB="0"/>
                </a:tc>
              </a:tr>
              <a:tr h="370840">
                <a:tc>
                  <a:txBody>
                    <a:bodyPr/>
                    <a:lstStyle/>
                    <a:p>
                      <a:pPr marL="0" marR="0">
                        <a:lnSpc>
                          <a:spcPct val="150000"/>
                        </a:lnSpc>
                        <a:spcBef>
                          <a:spcPts val="0"/>
                        </a:spcBef>
                        <a:spcAft>
                          <a:spcPts val="0"/>
                        </a:spcAft>
                      </a:pPr>
                      <a:r>
                        <a:rPr lang="en-US" sz="2800" dirty="0">
                          <a:effectLst/>
                        </a:rPr>
                        <a:t>Moisture </a:t>
                      </a:r>
                      <a:endParaRPr lang="en-US" sz="2800" dirty="0">
                        <a:solidFill>
                          <a:srgbClr val="000000"/>
                        </a:solidFill>
                        <a:effectLst/>
                        <a:latin typeface="Arial" panose="020B0604020202020204" pitchFamily="34" charset="0"/>
                        <a:ea typeface="Times New Roman" panose="02020603050405020304" pitchFamily="18" charset="0"/>
                      </a:endParaRPr>
                    </a:p>
                  </a:txBody>
                  <a:tcPr marL="51435" marR="51435" marT="0" marB="0"/>
                </a:tc>
                <a:tc>
                  <a:txBody>
                    <a:bodyPr/>
                    <a:lstStyle/>
                    <a:p>
                      <a:pPr marL="0" marR="0">
                        <a:lnSpc>
                          <a:spcPct val="150000"/>
                        </a:lnSpc>
                        <a:spcBef>
                          <a:spcPts val="0"/>
                        </a:spcBef>
                        <a:spcAft>
                          <a:spcPts val="0"/>
                        </a:spcAft>
                      </a:pPr>
                      <a:r>
                        <a:rPr lang="en-US" sz="2800" dirty="0" smtClean="0">
                          <a:effectLst/>
                        </a:rPr>
                        <a:t>52.50</a:t>
                      </a:r>
                      <a:endParaRPr lang="en-US" sz="2800" dirty="0">
                        <a:solidFill>
                          <a:srgbClr val="000000"/>
                        </a:solidFill>
                        <a:effectLst/>
                        <a:latin typeface="Arial" panose="020B0604020202020204" pitchFamily="34" charset="0"/>
                        <a:ea typeface="Times New Roman" panose="02020603050405020304" pitchFamily="18" charset="0"/>
                      </a:endParaRPr>
                    </a:p>
                  </a:txBody>
                  <a:tcPr marL="51435" marR="51435" marT="0" marB="0"/>
                </a:tc>
              </a:tr>
              <a:tr h="370840">
                <a:tc>
                  <a:txBody>
                    <a:bodyPr/>
                    <a:lstStyle/>
                    <a:p>
                      <a:pPr marL="0" marR="0">
                        <a:lnSpc>
                          <a:spcPct val="150000"/>
                        </a:lnSpc>
                        <a:spcBef>
                          <a:spcPts val="0"/>
                        </a:spcBef>
                        <a:spcAft>
                          <a:spcPts val="0"/>
                        </a:spcAft>
                      </a:pPr>
                      <a:r>
                        <a:rPr lang="en-US" sz="2800" dirty="0">
                          <a:effectLst/>
                        </a:rPr>
                        <a:t>Crude </a:t>
                      </a:r>
                      <a:r>
                        <a:rPr lang="en-US" sz="2800" dirty="0" err="1">
                          <a:effectLst/>
                        </a:rPr>
                        <a:t>fibre</a:t>
                      </a:r>
                      <a:endParaRPr lang="en-US" sz="2800" dirty="0">
                        <a:solidFill>
                          <a:srgbClr val="000000"/>
                        </a:solidFill>
                        <a:effectLst/>
                        <a:latin typeface="Arial" panose="020B0604020202020204" pitchFamily="34" charset="0"/>
                        <a:ea typeface="Times New Roman" panose="02020603050405020304" pitchFamily="18" charset="0"/>
                      </a:endParaRPr>
                    </a:p>
                  </a:txBody>
                  <a:tcPr marL="51435" marR="51435" marT="0" marB="0"/>
                </a:tc>
                <a:tc>
                  <a:txBody>
                    <a:bodyPr/>
                    <a:lstStyle/>
                    <a:p>
                      <a:pPr marL="0" marR="0">
                        <a:lnSpc>
                          <a:spcPct val="150000"/>
                        </a:lnSpc>
                        <a:spcBef>
                          <a:spcPts val="0"/>
                        </a:spcBef>
                        <a:spcAft>
                          <a:spcPts val="0"/>
                        </a:spcAft>
                      </a:pPr>
                      <a:r>
                        <a:rPr lang="en-US" sz="2800" dirty="0" smtClean="0">
                          <a:effectLst/>
                        </a:rPr>
                        <a:t>75.00</a:t>
                      </a:r>
                      <a:endParaRPr lang="en-US" sz="2800" dirty="0">
                        <a:solidFill>
                          <a:srgbClr val="000000"/>
                        </a:solidFill>
                        <a:effectLst/>
                        <a:latin typeface="Arial" panose="020B0604020202020204" pitchFamily="34" charset="0"/>
                        <a:ea typeface="Times New Roman" panose="02020603050405020304" pitchFamily="18" charset="0"/>
                      </a:endParaRPr>
                    </a:p>
                  </a:txBody>
                  <a:tcPr marL="51435" marR="51435" marT="0" marB="0"/>
                </a:tc>
              </a:tr>
              <a:tr h="370840">
                <a:tc>
                  <a:txBody>
                    <a:bodyPr/>
                    <a:lstStyle/>
                    <a:p>
                      <a:pPr marL="0" marR="0">
                        <a:lnSpc>
                          <a:spcPct val="150000"/>
                        </a:lnSpc>
                        <a:spcBef>
                          <a:spcPts val="0"/>
                        </a:spcBef>
                        <a:spcAft>
                          <a:spcPts val="0"/>
                        </a:spcAft>
                      </a:pPr>
                      <a:r>
                        <a:rPr lang="en-US" sz="2800" dirty="0" err="1">
                          <a:effectLst/>
                        </a:rPr>
                        <a:t>Metabolisable</a:t>
                      </a:r>
                      <a:r>
                        <a:rPr lang="en-US" sz="2800" dirty="0">
                          <a:effectLst/>
                        </a:rPr>
                        <a:t> energy (kcal/Kg) </a:t>
                      </a:r>
                      <a:endParaRPr lang="en-US" sz="28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marL="0" marR="0">
                        <a:lnSpc>
                          <a:spcPct val="150000"/>
                        </a:lnSpc>
                        <a:spcBef>
                          <a:spcPts val="0"/>
                        </a:spcBef>
                        <a:spcAft>
                          <a:spcPts val="0"/>
                        </a:spcAft>
                      </a:pPr>
                      <a:r>
                        <a:rPr lang="en-US" sz="2800" dirty="0" smtClean="0">
                          <a:effectLst/>
                        </a:rPr>
                        <a:t>3025</a:t>
                      </a:r>
                      <a:endParaRPr lang="en-US" sz="2800" dirty="0">
                        <a:effectLst/>
                        <a:latin typeface="Times New Roman" panose="02020603050405020304" pitchFamily="18" charset="0"/>
                        <a:ea typeface="Times New Roman" panose="02020603050405020304" pitchFamily="18" charset="0"/>
                      </a:endParaRPr>
                    </a:p>
                  </a:txBody>
                  <a:tcPr marL="51435" marR="51435" marT="0" marB="0"/>
                </a:tc>
              </a:tr>
            </a:tbl>
          </a:graphicData>
        </a:graphic>
      </p:graphicFrame>
      <p:sp>
        <p:nvSpPr>
          <p:cNvPr id="7" name="Slide Number Placeholder 6"/>
          <p:cNvSpPr>
            <a:spLocks noGrp="1"/>
          </p:cNvSpPr>
          <p:nvPr>
            <p:ph type="sldNum" sz="quarter" idx="12"/>
          </p:nvPr>
        </p:nvSpPr>
        <p:spPr/>
        <p:txBody>
          <a:bodyPr/>
          <a:lstStyle/>
          <a:p>
            <a:fld id="{0AD00562-6421-4ADC-AEE2-37C096111C98}" type="slidenum">
              <a:rPr lang="en-US" smtClean="0"/>
              <a:t>16</a:t>
            </a:fld>
            <a:endParaRPr lang="en-US"/>
          </a:p>
        </p:txBody>
      </p:sp>
    </p:spTree>
    <p:extLst>
      <p:ext uri="{BB962C8B-B14F-4D97-AF65-F5344CB8AC3E}">
        <p14:creationId xmlns:p14="http://schemas.microsoft.com/office/powerpoint/2010/main" val="97545234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066800"/>
          </a:xfrm>
        </p:spPr>
        <p:txBody>
          <a:bodyPr>
            <a:noAutofit/>
          </a:bodyPr>
          <a:lstStyle/>
          <a:p>
            <a:r>
              <a:rPr lang="en-US" sz="2800" b="1" dirty="0">
                <a:latin typeface="Times New Roman" panose="02020603050405020304" pitchFamily="18" charset="0"/>
                <a:cs typeface="Times New Roman" panose="02020603050405020304" pitchFamily="18" charset="0"/>
              </a:rPr>
              <a:t>Table 3: Growth performance as affected by Antibiotics and DFM in guinea </a:t>
            </a:r>
            <a:r>
              <a:rPr lang="en-US" sz="2800" b="1" dirty="0" err="1">
                <a:latin typeface="Times New Roman" panose="02020603050405020304" pitchFamily="18" charset="0"/>
                <a:cs typeface="Times New Roman" panose="02020603050405020304" pitchFamily="18" charset="0"/>
              </a:rPr>
              <a:t>keets</a:t>
            </a:r>
            <a:r>
              <a:rPr lang="en-US" sz="2800" b="1" dirty="0">
                <a:latin typeface="Times New Roman" panose="02020603050405020304" pitchFamily="18" charset="0"/>
                <a:cs typeface="Times New Roman" panose="02020603050405020304" pitchFamily="18" charset="0"/>
              </a:rPr>
              <a:t> (DAY 1-8WEEKS)</a:t>
            </a:r>
            <a:endParaRPr lang="en-US"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58629808"/>
              </p:ext>
            </p:extLst>
          </p:nvPr>
        </p:nvGraphicFramePr>
        <p:xfrm>
          <a:off x="609600" y="1295396"/>
          <a:ext cx="8229600" cy="4419603"/>
        </p:xfrm>
        <a:graphic>
          <a:graphicData uri="http://schemas.openxmlformats.org/drawingml/2006/table">
            <a:tbl>
              <a:tblPr firstRow="1" firstCol="1" bandRow="1"/>
              <a:tblGrid>
                <a:gridCol w="2412124"/>
                <a:gridCol w="851339"/>
                <a:gridCol w="851339"/>
                <a:gridCol w="1135117"/>
                <a:gridCol w="1135117"/>
                <a:gridCol w="922282"/>
                <a:gridCol w="922282"/>
              </a:tblGrid>
              <a:tr h="491067">
                <a:tc rowSpan="2">
                  <a:txBody>
                    <a:bodyPr/>
                    <a:lstStyle/>
                    <a:p>
                      <a:pPr marL="0" marR="0" algn="just">
                        <a:lnSpc>
                          <a:spcPct val="150000"/>
                        </a:lnSpc>
                        <a:spcBef>
                          <a:spcPts val="0"/>
                        </a:spcBef>
                        <a:spcAft>
                          <a:spcPts val="0"/>
                        </a:spcAft>
                      </a:pPr>
                      <a:r>
                        <a:rPr lang="en-US" sz="1800" dirty="0">
                          <a:solidFill>
                            <a:srgbClr val="000000"/>
                          </a:solidFill>
                          <a:effectLst/>
                          <a:latin typeface="Times New Roman"/>
                          <a:ea typeface="Times New Roman"/>
                        </a:rPr>
                        <a:t> </a:t>
                      </a:r>
                      <a:endParaRPr lang="en-US" sz="1800" dirty="0">
                        <a:solidFill>
                          <a:srgbClr val="000000"/>
                        </a:solidFill>
                        <a:effectLst/>
                        <a:latin typeface="Arial"/>
                        <a:ea typeface="Times New Roman"/>
                      </a:endParaRPr>
                    </a:p>
                    <a:p>
                      <a:pPr marL="0" marR="0" algn="just">
                        <a:lnSpc>
                          <a:spcPct val="150000"/>
                        </a:lnSpc>
                        <a:spcBef>
                          <a:spcPts val="0"/>
                        </a:spcBef>
                        <a:spcAft>
                          <a:spcPts val="0"/>
                        </a:spcAft>
                      </a:pPr>
                      <a:r>
                        <a:rPr lang="en-US" sz="1800" dirty="0">
                          <a:solidFill>
                            <a:srgbClr val="000000"/>
                          </a:solidFill>
                          <a:effectLst/>
                          <a:latin typeface="Times New Roman"/>
                          <a:ea typeface="Times New Roman"/>
                        </a:rPr>
                        <a:t>Parameter</a:t>
                      </a:r>
                      <a:endParaRPr lang="en-US" sz="1800" dirty="0">
                        <a:solidFill>
                          <a:srgbClr val="000000"/>
                        </a:solidFill>
                        <a:effectLst/>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algn="ctr">
                        <a:lnSpc>
                          <a:spcPct val="150000"/>
                        </a:lnSpc>
                        <a:spcBef>
                          <a:spcPts val="0"/>
                        </a:spcBef>
                        <a:spcAft>
                          <a:spcPts val="0"/>
                        </a:spcAft>
                      </a:pPr>
                      <a:r>
                        <a:rPr lang="en-US" sz="1800">
                          <a:effectLst/>
                          <a:latin typeface="Times New Roman"/>
                          <a:ea typeface="Times New Roman"/>
                        </a:rPr>
                        <a:t>Treatment</a:t>
                      </a:r>
                      <a:r>
                        <a:rPr lang="en-US" sz="1800" baseline="30000">
                          <a:effectLst/>
                          <a:latin typeface="Times New Roman"/>
                          <a:ea typeface="Times New Roman"/>
                        </a:rPr>
                        <a:t>b</a:t>
                      </a:r>
                      <a:endParaRPr lang="en-US" sz="1800">
                        <a:effectLst/>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just">
                        <a:lnSpc>
                          <a:spcPct val="150000"/>
                        </a:lnSpc>
                        <a:spcBef>
                          <a:spcPts val="0"/>
                        </a:spcBef>
                        <a:spcAft>
                          <a:spcPts val="0"/>
                        </a:spcAft>
                      </a:pPr>
                      <a:r>
                        <a:rPr lang="en-US" sz="1800">
                          <a:effectLst/>
                          <a:latin typeface="Times New Roman"/>
                          <a:ea typeface="Times New Roman"/>
                        </a:rPr>
                        <a:t> </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1067">
                <a:tc vMerge="1">
                  <a:txBody>
                    <a:bodyPr/>
                    <a:lstStyle/>
                    <a:p>
                      <a:endParaRPr lang="en-US"/>
                    </a:p>
                  </a:txBody>
                  <a:tcPr/>
                </a:tc>
                <a:tc>
                  <a:txBody>
                    <a:bodyPr/>
                    <a:lstStyle/>
                    <a:p>
                      <a:pPr marL="0" marR="0" algn="just">
                        <a:lnSpc>
                          <a:spcPct val="150000"/>
                        </a:lnSpc>
                        <a:spcBef>
                          <a:spcPts val="0"/>
                        </a:spcBef>
                        <a:spcAft>
                          <a:spcPts val="0"/>
                        </a:spcAft>
                      </a:pPr>
                      <a:r>
                        <a:rPr lang="en-US" sz="1800" dirty="0">
                          <a:solidFill>
                            <a:srgbClr val="000000"/>
                          </a:solidFill>
                          <a:effectLst/>
                          <a:latin typeface="Times New Roman"/>
                          <a:ea typeface="Times New Roman"/>
                        </a:rPr>
                        <a:t>Control</a:t>
                      </a:r>
                      <a:endParaRPr lang="en-US" sz="1800" dirty="0">
                        <a:solidFill>
                          <a:srgbClr val="000000"/>
                        </a:solidFill>
                        <a:effectLst/>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Daily</a:t>
                      </a:r>
                      <a:endParaRPr lang="en-US" sz="1800">
                        <a:solidFill>
                          <a:srgbClr val="000000"/>
                        </a:solidFill>
                        <a:effectLst/>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3CDW</a:t>
                      </a:r>
                      <a:endParaRPr lang="en-US" sz="1800">
                        <a:solidFill>
                          <a:srgbClr val="000000"/>
                        </a:solidFill>
                        <a:effectLst/>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7DREOW</a:t>
                      </a:r>
                      <a:endParaRPr lang="en-US" sz="1800">
                        <a:solidFill>
                          <a:srgbClr val="000000"/>
                        </a:solidFill>
                        <a:effectLst/>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SEM</a:t>
                      </a:r>
                      <a:endParaRPr lang="en-US" sz="1800">
                        <a:solidFill>
                          <a:srgbClr val="000000"/>
                        </a:solidFill>
                        <a:effectLst/>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P-Value</a:t>
                      </a:r>
                      <a:endParaRPr lang="en-US" sz="1800">
                        <a:solidFill>
                          <a:srgbClr val="000000"/>
                        </a:solidFill>
                        <a:effectLst/>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1067">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IBW/bird (g)</a:t>
                      </a:r>
                      <a:endParaRPr lang="en-US" sz="1800">
                        <a:solidFill>
                          <a:srgbClr val="000000"/>
                        </a:solidFill>
                        <a:effectLst/>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28.3</a:t>
                      </a:r>
                      <a:endParaRPr lang="en-US" sz="1800">
                        <a:solidFill>
                          <a:srgbClr val="000000"/>
                        </a:solidFill>
                        <a:effectLst/>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28.7</a:t>
                      </a:r>
                      <a:endParaRPr lang="en-US" sz="1800">
                        <a:solidFill>
                          <a:srgbClr val="000000"/>
                        </a:solidFill>
                        <a:effectLst/>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50000"/>
                        </a:lnSpc>
                        <a:spcBef>
                          <a:spcPts val="0"/>
                        </a:spcBef>
                        <a:spcAft>
                          <a:spcPts val="0"/>
                        </a:spcAft>
                      </a:pPr>
                      <a:r>
                        <a:rPr lang="en-US" sz="1800" dirty="0">
                          <a:solidFill>
                            <a:srgbClr val="000000"/>
                          </a:solidFill>
                          <a:effectLst/>
                          <a:latin typeface="Times New Roman"/>
                          <a:ea typeface="Times New Roman"/>
                        </a:rPr>
                        <a:t>28.8</a:t>
                      </a:r>
                      <a:endParaRPr lang="en-US" sz="1800" dirty="0">
                        <a:solidFill>
                          <a:srgbClr val="000000"/>
                        </a:solidFill>
                        <a:effectLst/>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50000"/>
                        </a:lnSpc>
                        <a:spcBef>
                          <a:spcPts val="0"/>
                        </a:spcBef>
                        <a:spcAft>
                          <a:spcPts val="0"/>
                        </a:spcAft>
                      </a:pPr>
                      <a:r>
                        <a:rPr lang="en-US" sz="1800" dirty="0">
                          <a:solidFill>
                            <a:srgbClr val="000000"/>
                          </a:solidFill>
                          <a:effectLst/>
                          <a:latin typeface="Times New Roman"/>
                          <a:ea typeface="Times New Roman"/>
                        </a:rPr>
                        <a:t>28.9</a:t>
                      </a:r>
                      <a:endParaRPr lang="en-US" sz="1800" dirty="0">
                        <a:solidFill>
                          <a:srgbClr val="000000"/>
                        </a:solidFill>
                        <a:effectLst/>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0.2      </a:t>
                      </a:r>
                      <a:endParaRPr lang="en-US" sz="1800">
                        <a:solidFill>
                          <a:srgbClr val="000000"/>
                        </a:solidFill>
                        <a:effectLst/>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spcBef>
                          <a:spcPts val="0"/>
                        </a:spcBef>
                        <a:spcAft>
                          <a:spcPts val="0"/>
                        </a:spcAft>
                      </a:pPr>
                      <a:r>
                        <a:rPr lang="en-US" sz="1800">
                          <a:effectLst/>
                          <a:latin typeface="Times New Roman"/>
                          <a:ea typeface="Times New Roman"/>
                        </a:rPr>
                        <a:t>0.139</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491067">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ADFI/bird (g)</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33.4</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28.3</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31.4   </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dirty="0">
                          <a:solidFill>
                            <a:srgbClr val="000000"/>
                          </a:solidFill>
                          <a:effectLst/>
                          <a:latin typeface="Times New Roman"/>
                          <a:ea typeface="Times New Roman"/>
                        </a:rPr>
                        <a:t>32.6</a:t>
                      </a:r>
                      <a:endParaRPr lang="en-US" sz="1800" dirty="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4.5</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0.864</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r>
              <a:tr h="491067">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ADG/bird (g)</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5.5</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7.0     </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6.0</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5.3</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dirty="0">
                          <a:solidFill>
                            <a:srgbClr val="000000"/>
                          </a:solidFill>
                          <a:effectLst/>
                          <a:latin typeface="Times New Roman"/>
                          <a:ea typeface="Times New Roman"/>
                        </a:rPr>
                        <a:t>0.8</a:t>
                      </a:r>
                      <a:endParaRPr lang="en-US" sz="1800" dirty="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0.435</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r>
              <a:tr h="491067">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FBW/bird (g)</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374.4</a:t>
                      </a:r>
                      <a:r>
                        <a:rPr lang="en-US" sz="1800" baseline="30000">
                          <a:solidFill>
                            <a:srgbClr val="000000"/>
                          </a:solidFill>
                          <a:effectLst/>
                          <a:latin typeface="Times New Roman"/>
                          <a:ea typeface="Times New Roman"/>
                        </a:rPr>
                        <a:t>b</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438.5</a:t>
                      </a:r>
                      <a:r>
                        <a:rPr lang="en-US" sz="1800" baseline="30000">
                          <a:solidFill>
                            <a:srgbClr val="000000"/>
                          </a:solidFill>
                          <a:effectLst/>
                          <a:latin typeface="Times New Roman"/>
                          <a:ea typeface="Times New Roman"/>
                        </a:rPr>
                        <a:t>a</a:t>
                      </a:r>
                      <a:r>
                        <a:rPr lang="en-US" sz="1800">
                          <a:solidFill>
                            <a:srgbClr val="000000"/>
                          </a:solidFill>
                          <a:effectLst/>
                          <a:latin typeface="Times New Roman"/>
                          <a:ea typeface="Times New Roman"/>
                        </a:rPr>
                        <a:t>   </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387.8</a:t>
                      </a:r>
                      <a:r>
                        <a:rPr lang="en-US" sz="1800" baseline="30000">
                          <a:solidFill>
                            <a:srgbClr val="000000"/>
                          </a:solidFill>
                          <a:effectLst/>
                          <a:latin typeface="Times New Roman"/>
                          <a:ea typeface="Times New Roman"/>
                        </a:rPr>
                        <a:t>b</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365.8</a:t>
                      </a:r>
                      <a:r>
                        <a:rPr lang="en-US" sz="1800" baseline="30000">
                          <a:solidFill>
                            <a:srgbClr val="000000"/>
                          </a:solidFill>
                          <a:effectLst/>
                          <a:latin typeface="Times New Roman"/>
                          <a:ea typeface="Times New Roman"/>
                        </a:rPr>
                        <a:t>b</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16.0      </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dirty="0">
                          <a:solidFill>
                            <a:srgbClr val="000000"/>
                          </a:solidFill>
                          <a:effectLst/>
                          <a:latin typeface="Times New Roman"/>
                          <a:ea typeface="Times New Roman"/>
                        </a:rPr>
                        <a:t>0.033</a:t>
                      </a:r>
                      <a:endParaRPr lang="en-US" sz="1800" dirty="0">
                        <a:solidFill>
                          <a:srgbClr val="000000"/>
                        </a:solidFill>
                        <a:effectLst/>
                        <a:latin typeface="Arial"/>
                        <a:ea typeface="Times New Roman"/>
                      </a:endParaRPr>
                    </a:p>
                  </a:txBody>
                  <a:tcPr marL="68580" marR="68580" marT="0" marB="0">
                    <a:lnL>
                      <a:noFill/>
                    </a:lnL>
                    <a:lnR>
                      <a:noFill/>
                    </a:lnR>
                    <a:lnT>
                      <a:noFill/>
                    </a:lnT>
                    <a:lnB>
                      <a:noFill/>
                    </a:lnB>
                  </a:tcPr>
                </a:tc>
              </a:tr>
              <a:tr h="491067">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TWI/bird (ml)</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707.1</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879.0    </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731.1</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747.1</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70.1</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dirty="0">
                          <a:solidFill>
                            <a:srgbClr val="000000"/>
                          </a:solidFill>
                          <a:effectLst/>
                          <a:latin typeface="Times New Roman"/>
                          <a:ea typeface="Times New Roman"/>
                        </a:rPr>
                        <a:t>0.310</a:t>
                      </a:r>
                      <a:endParaRPr lang="en-US" sz="1800" dirty="0">
                        <a:solidFill>
                          <a:srgbClr val="000000"/>
                        </a:solidFill>
                        <a:effectLst/>
                        <a:latin typeface="Arial"/>
                        <a:ea typeface="Times New Roman"/>
                      </a:endParaRPr>
                    </a:p>
                  </a:txBody>
                  <a:tcPr marL="68580" marR="68580" marT="0" marB="0">
                    <a:lnL>
                      <a:noFill/>
                    </a:lnL>
                    <a:lnR>
                      <a:noFill/>
                    </a:lnR>
                    <a:lnT>
                      <a:noFill/>
                    </a:lnT>
                    <a:lnB>
                      <a:noFill/>
                    </a:lnB>
                  </a:tcPr>
                </a:tc>
              </a:tr>
              <a:tr h="491067">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FCR</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dirty="0">
                          <a:solidFill>
                            <a:srgbClr val="000000"/>
                          </a:solidFill>
                          <a:effectLst/>
                          <a:latin typeface="Times New Roman"/>
                          <a:ea typeface="Times New Roman"/>
                        </a:rPr>
                        <a:t>6.5</a:t>
                      </a:r>
                      <a:r>
                        <a:rPr lang="en-US" sz="1800" baseline="30000" dirty="0">
                          <a:solidFill>
                            <a:srgbClr val="000000"/>
                          </a:solidFill>
                          <a:effectLst/>
                          <a:latin typeface="Times New Roman"/>
                          <a:ea typeface="Times New Roman"/>
                        </a:rPr>
                        <a:t>ab</a:t>
                      </a:r>
                      <a:endParaRPr lang="en-US" sz="1800" dirty="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4.1</a:t>
                      </a:r>
                      <a:r>
                        <a:rPr lang="en-US" sz="1800" baseline="30000">
                          <a:solidFill>
                            <a:srgbClr val="000000"/>
                          </a:solidFill>
                          <a:effectLst/>
                          <a:latin typeface="Times New Roman"/>
                          <a:ea typeface="Times New Roman"/>
                        </a:rPr>
                        <a:t>b</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5.8</a:t>
                      </a:r>
                      <a:r>
                        <a:rPr lang="en-US" sz="1800" baseline="30000">
                          <a:solidFill>
                            <a:srgbClr val="000000"/>
                          </a:solidFill>
                          <a:effectLst/>
                          <a:latin typeface="Times New Roman"/>
                          <a:ea typeface="Times New Roman"/>
                        </a:rPr>
                        <a:t>ab</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8.7</a:t>
                      </a:r>
                      <a:r>
                        <a:rPr lang="en-US" sz="1800" baseline="30000">
                          <a:solidFill>
                            <a:srgbClr val="000000"/>
                          </a:solidFill>
                          <a:effectLst/>
                          <a:latin typeface="Times New Roman"/>
                          <a:ea typeface="Times New Roman"/>
                        </a:rPr>
                        <a:t>az</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1.1</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0.040</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r>
              <a:tr h="491067">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Mortality (%)</a:t>
                      </a:r>
                      <a:endParaRPr lang="en-US" sz="1800">
                        <a:solidFill>
                          <a:srgbClr val="000000"/>
                        </a:solidFill>
                        <a:effectLst/>
                        <a:latin typeface="Arial"/>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3.6</a:t>
                      </a:r>
                      <a:endParaRPr lang="en-US" sz="1800">
                        <a:solidFill>
                          <a:srgbClr val="000000"/>
                        </a:solidFill>
                        <a:effectLst/>
                        <a:latin typeface="Arial"/>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1.4</a:t>
                      </a:r>
                      <a:endParaRPr lang="en-US" sz="1800">
                        <a:solidFill>
                          <a:srgbClr val="000000"/>
                        </a:solidFill>
                        <a:effectLst/>
                        <a:latin typeface="Arial"/>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2.8</a:t>
                      </a:r>
                      <a:endParaRPr lang="en-US" sz="1800">
                        <a:solidFill>
                          <a:srgbClr val="000000"/>
                        </a:solidFill>
                        <a:effectLst/>
                        <a:latin typeface="Arial"/>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2.5</a:t>
                      </a:r>
                      <a:endParaRPr lang="en-US" sz="1800">
                        <a:solidFill>
                          <a:srgbClr val="000000"/>
                        </a:solidFill>
                        <a:effectLst/>
                        <a:latin typeface="Arial"/>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0.9</a:t>
                      </a:r>
                      <a:endParaRPr lang="en-US" sz="1800">
                        <a:solidFill>
                          <a:srgbClr val="000000"/>
                        </a:solidFill>
                        <a:effectLst/>
                        <a:latin typeface="Arial"/>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dirty="0">
                          <a:solidFill>
                            <a:srgbClr val="000000"/>
                          </a:solidFill>
                          <a:effectLst/>
                          <a:latin typeface="Times New Roman"/>
                          <a:ea typeface="Times New Roman"/>
                        </a:rPr>
                        <a:t>0.433</a:t>
                      </a:r>
                      <a:endParaRPr lang="en-US" sz="1800" dirty="0">
                        <a:solidFill>
                          <a:srgbClr val="000000"/>
                        </a:solidFill>
                        <a:effectLst/>
                        <a:latin typeface="Arial"/>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217714" y="5943600"/>
            <a:ext cx="8773886" cy="830997"/>
          </a:xfrm>
          <a:prstGeom prst="rect">
            <a:avLst/>
          </a:prstGeom>
          <a:noFill/>
        </p:spPr>
        <p:txBody>
          <a:bodyPr wrap="square" rtlCol="0">
            <a:spAutoFit/>
          </a:bodyPr>
          <a:lstStyle/>
          <a:p>
            <a:r>
              <a:rPr lang="en-US" sz="1200" baseline="30000" dirty="0"/>
              <a:t>a-c,</a:t>
            </a:r>
            <a:r>
              <a:rPr lang="en-US" sz="1200" dirty="0"/>
              <a:t> Means in a row followed by different subscripts differ significantly (P &lt; 0.05</a:t>
            </a:r>
            <a:r>
              <a:rPr lang="en-US" sz="1200" dirty="0" smtClean="0"/>
              <a:t>).</a:t>
            </a:r>
            <a:r>
              <a:rPr lang="en-GB" sz="1200" dirty="0" smtClean="0"/>
              <a:t> IBW</a:t>
            </a:r>
            <a:r>
              <a:rPr lang="en-GB" sz="1200" dirty="0"/>
              <a:t>= initial body weight, ADFI= average daily feed intake, ADG= average daily gain, </a:t>
            </a:r>
            <a:r>
              <a:rPr lang="en-GB" sz="1200" dirty="0" smtClean="0"/>
              <a:t>FBW</a:t>
            </a:r>
            <a:r>
              <a:rPr lang="en-GB" sz="1200" dirty="0"/>
              <a:t>= final body weight</a:t>
            </a:r>
            <a:r>
              <a:rPr lang="en-GB" sz="1200" dirty="0" smtClean="0"/>
              <a:t>, TWI=total water intake, </a:t>
            </a:r>
            <a:r>
              <a:rPr lang="en-GB" sz="1200" dirty="0"/>
              <a:t>FCR= feed conversion </a:t>
            </a:r>
            <a:r>
              <a:rPr lang="en-GB" sz="1200" dirty="0" smtClean="0"/>
              <a:t>ratio</a:t>
            </a:r>
            <a:r>
              <a:rPr lang="en-US" sz="1200" dirty="0"/>
              <a:t> </a:t>
            </a:r>
            <a:r>
              <a:rPr lang="en-US" sz="1200" dirty="0" smtClean="0"/>
              <a:t>, </a:t>
            </a:r>
            <a:r>
              <a:rPr lang="en-GB" sz="1200" dirty="0" smtClean="0"/>
              <a:t>SEM</a:t>
            </a:r>
            <a:r>
              <a:rPr lang="en-GB" sz="1200" dirty="0"/>
              <a:t>= Standard Error of the </a:t>
            </a:r>
            <a:r>
              <a:rPr lang="en-GB" sz="1200" dirty="0" smtClean="0"/>
              <a:t>Means, P-Value</a:t>
            </a:r>
            <a:r>
              <a:rPr lang="en-GB" sz="1200" dirty="0"/>
              <a:t>= Probability Value</a:t>
            </a:r>
            <a:endParaRPr lang="en-US" sz="1200" dirty="0"/>
          </a:p>
          <a:p>
            <a:endParaRPr lang="en-US" sz="1200" dirty="0"/>
          </a:p>
        </p:txBody>
      </p:sp>
    </p:spTree>
    <p:extLst>
      <p:ext uri="{BB962C8B-B14F-4D97-AF65-F5344CB8AC3E}">
        <p14:creationId xmlns:p14="http://schemas.microsoft.com/office/powerpoint/2010/main" val="21387396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607023135"/>
              </p:ext>
            </p:extLst>
          </p:nvPr>
        </p:nvGraphicFramePr>
        <p:xfrm>
          <a:off x="1143000" y="0"/>
          <a:ext cx="6858000" cy="6858000"/>
        </p:xfrm>
        <a:graphic>
          <a:graphicData uri="http://schemas.openxmlformats.org/drawingml/2006/chart">
            <c:chart xmlns:c="http://schemas.openxmlformats.org/drawingml/2006/chart" xmlns:r="http://schemas.openxmlformats.org/officeDocument/2006/relationships" r:id="rId2"/>
          </a:graphicData>
        </a:graphic>
      </p:graphicFrame>
      <p:sp>
        <p:nvSpPr>
          <p:cNvPr id="5" name="Slide Number Placeholder 4"/>
          <p:cNvSpPr>
            <a:spLocks noGrp="1"/>
          </p:cNvSpPr>
          <p:nvPr>
            <p:ph type="sldNum" sz="quarter" idx="12"/>
          </p:nvPr>
        </p:nvSpPr>
        <p:spPr/>
        <p:txBody>
          <a:bodyPr/>
          <a:lstStyle/>
          <a:p>
            <a:fld id="{0AD00562-6421-4ADC-AEE2-37C096111C98}" type="slidenum">
              <a:rPr lang="en-US" smtClean="0"/>
              <a:t>18</a:t>
            </a:fld>
            <a:endParaRPr lang="en-US"/>
          </a:p>
        </p:txBody>
      </p:sp>
    </p:spTree>
    <p:extLst>
      <p:ext uri="{BB962C8B-B14F-4D97-AF65-F5344CB8AC3E}">
        <p14:creationId xmlns:p14="http://schemas.microsoft.com/office/powerpoint/2010/main" val="231866178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Table 4: Effect of DFM and Antibiotics treatments on mortality of guinea fowl </a:t>
            </a:r>
            <a:r>
              <a:rPr lang="en-US" sz="3200" b="1" dirty="0" err="1"/>
              <a:t>keets</a:t>
            </a:r>
            <a:r>
              <a:rPr lang="en-US" sz="3200" b="1" dirty="0"/>
              <a:t> (1-8weeks)</a:t>
            </a:r>
            <a:endParaRPr lang="en-US"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45019795"/>
              </p:ext>
            </p:extLst>
          </p:nvPr>
        </p:nvGraphicFramePr>
        <p:xfrm>
          <a:off x="533400" y="1676403"/>
          <a:ext cx="8305801" cy="4301650"/>
        </p:xfrm>
        <a:graphic>
          <a:graphicData uri="http://schemas.openxmlformats.org/drawingml/2006/table">
            <a:tbl>
              <a:tblPr firstRow="1" firstCol="1" bandRow="1"/>
              <a:tblGrid>
                <a:gridCol w="1456384"/>
                <a:gridCol w="1505053"/>
                <a:gridCol w="1506890"/>
                <a:gridCol w="1506890"/>
                <a:gridCol w="1165292"/>
                <a:gridCol w="1165292"/>
              </a:tblGrid>
              <a:tr h="308245">
                <a:tc rowSpan="2">
                  <a:txBody>
                    <a:bodyPr/>
                    <a:lstStyle/>
                    <a:p>
                      <a:pPr marL="0" marR="0" algn="just">
                        <a:spcBef>
                          <a:spcPts val="0"/>
                        </a:spcBef>
                        <a:spcAft>
                          <a:spcPts val="0"/>
                        </a:spcAft>
                      </a:pPr>
                      <a:r>
                        <a:rPr lang="en-US" sz="2000" dirty="0">
                          <a:effectLst/>
                          <a:latin typeface="Times New Roman"/>
                          <a:ea typeface="Times New Roman"/>
                        </a:rPr>
                        <a:t>Week</a:t>
                      </a: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marL="0" marR="0" algn="ctr">
                        <a:spcBef>
                          <a:spcPts val="0"/>
                        </a:spcBef>
                        <a:spcAft>
                          <a:spcPts val="0"/>
                        </a:spcAft>
                      </a:pPr>
                      <a:r>
                        <a:rPr lang="en-US" sz="2000" dirty="0" err="1">
                          <a:effectLst/>
                          <a:latin typeface="Times New Roman"/>
                          <a:ea typeface="Times New Roman"/>
                        </a:rPr>
                        <a:t>Treatment</a:t>
                      </a:r>
                      <a:r>
                        <a:rPr lang="en-US" sz="2000" baseline="30000" dirty="0" err="1">
                          <a:effectLst/>
                          <a:latin typeface="Times New Roman"/>
                          <a:ea typeface="Times New Roman"/>
                        </a:rPr>
                        <a:t>a</a:t>
                      </a:r>
                      <a:endParaRPr lang="en-US" sz="2000" dirty="0">
                        <a:effectLst/>
                        <a:latin typeface="Times New Roman"/>
                        <a:ea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algn="just">
                        <a:spcBef>
                          <a:spcPts val="0"/>
                        </a:spcBef>
                        <a:spcAft>
                          <a:spcPts val="0"/>
                        </a:spcAft>
                      </a:pPr>
                      <a:r>
                        <a:rPr lang="en-US" sz="2000" dirty="0">
                          <a:effectLst/>
                          <a:latin typeface="Times New Roman"/>
                          <a:ea typeface="Times New Roman"/>
                        </a:rPr>
                        <a:t>Total</a:t>
                      </a: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245">
                <a:tc vMerge="1">
                  <a:txBody>
                    <a:bodyPr/>
                    <a:lstStyle/>
                    <a:p>
                      <a:endParaRPr lang="en-US"/>
                    </a:p>
                  </a:txBody>
                  <a:tcPr/>
                </a:tc>
                <a:tc>
                  <a:txBody>
                    <a:bodyPr/>
                    <a:lstStyle/>
                    <a:p>
                      <a:pPr marL="0" marR="0" algn="just">
                        <a:spcBef>
                          <a:spcPts val="0"/>
                        </a:spcBef>
                        <a:spcAft>
                          <a:spcPts val="0"/>
                        </a:spcAft>
                      </a:pPr>
                      <a:r>
                        <a:rPr lang="en-US" sz="2000" dirty="0">
                          <a:effectLst/>
                          <a:latin typeface="Times New Roman"/>
                          <a:ea typeface="Times New Roman"/>
                        </a:rPr>
                        <a:t>Control</a:t>
                      </a: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dirty="0">
                          <a:effectLst/>
                          <a:latin typeface="Times New Roman"/>
                          <a:ea typeface="Times New Roman"/>
                        </a:rPr>
                        <a:t>Daily</a:t>
                      </a: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dirty="0">
                          <a:effectLst/>
                          <a:latin typeface="Times New Roman"/>
                          <a:ea typeface="Times New Roman"/>
                        </a:rPr>
                        <a:t>3CDW</a:t>
                      </a: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a:effectLst/>
                          <a:latin typeface="Times New Roman"/>
                          <a:ea typeface="Times New Roman"/>
                        </a:rPr>
                        <a:t>7DREOW</a:t>
                      </a: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308245">
                <a:tc>
                  <a:txBody>
                    <a:bodyPr/>
                    <a:lstStyle/>
                    <a:p>
                      <a:pPr marL="0" marR="0" algn="just">
                        <a:spcBef>
                          <a:spcPts val="0"/>
                        </a:spcBef>
                        <a:spcAft>
                          <a:spcPts val="0"/>
                        </a:spcAft>
                      </a:pPr>
                      <a:r>
                        <a:rPr lang="en-US" sz="2000">
                          <a:effectLst/>
                          <a:latin typeface="Times New Roman"/>
                          <a:ea typeface="Times New Roman"/>
                        </a:rPr>
                        <a:t>1</a:t>
                      </a: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spcBef>
                          <a:spcPts val="0"/>
                        </a:spcBef>
                        <a:spcAft>
                          <a:spcPts val="0"/>
                        </a:spcAft>
                      </a:pPr>
                      <a:r>
                        <a:rPr lang="en-US" sz="2000">
                          <a:effectLst/>
                          <a:latin typeface="Times New Roman"/>
                          <a:ea typeface="Times New Roman"/>
                        </a:rPr>
                        <a:t>2</a:t>
                      </a: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spcBef>
                          <a:spcPts val="0"/>
                        </a:spcBef>
                        <a:spcAft>
                          <a:spcPts val="0"/>
                        </a:spcAft>
                      </a:pPr>
                      <a:r>
                        <a:rPr lang="en-US" sz="2000" dirty="0">
                          <a:effectLst/>
                          <a:latin typeface="Times New Roman"/>
                          <a:ea typeface="Times New Roman"/>
                        </a:rPr>
                        <a:t>0</a:t>
                      </a: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spcBef>
                          <a:spcPts val="0"/>
                        </a:spcBef>
                        <a:spcAft>
                          <a:spcPts val="0"/>
                        </a:spcAft>
                      </a:pPr>
                      <a:r>
                        <a:rPr lang="en-US" sz="2000" dirty="0">
                          <a:effectLst/>
                          <a:latin typeface="Times New Roman"/>
                          <a:ea typeface="Times New Roman"/>
                        </a:rPr>
                        <a:t>1</a:t>
                      </a: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spcBef>
                          <a:spcPts val="0"/>
                        </a:spcBef>
                        <a:spcAft>
                          <a:spcPts val="0"/>
                        </a:spcAft>
                      </a:pPr>
                      <a:r>
                        <a:rPr lang="en-US" sz="2000">
                          <a:effectLst/>
                          <a:latin typeface="Times New Roman"/>
                          <a:ea typeface="Times New Roman"/>
                        </a:rPr>
                        <a:t>1</a:t>
                      </a: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spcBef>
                          <a:spcPts val="0"/>
                        </a:spcBef>
                        <a:spcAft>
                          <a:spcPts val="0"/>
                        </a:spcAft>
                      </a:pPr>
                      <a:r>
                        <a:rPr lang="en-US" sz="2000">
                          <a:effectLst/>
                          <a:latin typeface="Times New Roman"/>
                          <a:ea typeface="Times New Roman"/>
                        </a:rPr>
                        <a:t>4</a:t>
                      </a: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r>
              <a:tr h="308245">
                <a:tc>
                  <a:txBody>
                    <a:bodyPr/>
                    <a:lstStyle/>
                    <a:p>
                      <a:pPr marL="0" marR="0" algn="just">
                        <a:spcBef>
                          <a:spcPts val="0"/>
                        </a:spcBef>
                        <a:spcAft>
                          <a:spcPts val="0"/>
                        </a:spcAft>
                      </a:pPr>
                      <a:r>
                        <a:rPr lang="en-US" sz="2000">
                          <a:effectLst/>
                          <a:latin typeface="Times New Roman"/>
                          <a:ea typeface="Times New Roman"/>
                        </a:rPr>
                        <a:t>2</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1</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1</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dirty="0">
                          <a:effectLst/>
                          <a:latin typeface="Times New Roman"/>
                          <a:ea typeface="Times New Roman"/>
                        </a:rPr>
                        <a:t>2</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2</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6</a:t>
                      </a:r>
                    </a:p>
                  </a:txBody>
                  <a:tcPr marL="68580" marR="68580" marT="0" marB="0" anchor="b">
                    <a:lnL>
                      <a:noFill/>
                    </a:lnL>
                    <a:lnR>
                      <a:noFill/>
                    </a:lnR>
                    <a:lnT>
                      <a:noFill/>
                    </a:lnT>
                    <a:lnB>
                      <a:noFill/>
                    </a:lnB>
                  </a:tcPr>
                </a:tc>
              </a:tr>
              <a:tr h="308245">
                <a:tc>
                  <a:txBody>
                    <a:bodyPr/>
                    <a:lstStyle/>
                    <a:p>
                      <a:pPr marL="0" marR="0" algn="just">
                        <a:spcBef>
                          <a:spcPts val="0"/>
                        </a:spcBef>
                        <a:spcAft>
                          <a:spcPts val="0"/>
                        </a:spcAft>
                      </a:pPr>
                      <a:r>
                        <a:rPr lang="en-US" sz="2000">
                          <a:effectLst/>
                          <a:latin typeface="Times New Roman"/>
                          <a:ea typeface="Times New Roman"/>
                        </a:rPr>
                        <a:t>3</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5</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0</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dirty="0">
                          <a:effectLst/>
                          <a:latin typeface="Times New Roman"/>
                          <a:ea typeface="Times New Roman"/>
                        </a:rPr>
                        <a:t>1</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dirty="0">
                          <a:effectLst/>
                          <a:latin typeface="Times New Roman"/>
                          <a:ea typeface="Times New Roman"/>
                        </a:rPr>
                        <a:t>0</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6</a:t>
                      </a:r>
                    </a:p>
                  </a:txBody>
                  <a:tcPr marL="68580" marR="68580" marT="0" marB="0" anchor="b">
                    <a:lnL>
                      <a:noFill/>
                    </a:lnL>
                    <a:lnR>
                      <a:noFill/>
                    </a:lnR>
                    <a:lnT>
                      <a:noFill/>
                    </a:lnT>
                    <a:lnB>
                      <a:noFill/>
                    </a:lnB>
                  </a:tcPr>
                </a:tc>
              </a:tr>
              <a:tr h="308245">
                <a:tc>
                  <a:txBody>
                    <a:bodyPr/>
                    <a:lstStyle/>
                    <a:p>
                      <a:pPr marL="0" marR="0" algn="just">
                        <a:spcBef>
                          <a:spcPts val="0"/>
                        </a:spcBef>
                        <a:spcAft>
                          <a:spcPts val="0"/>
                        </a:spcAft>
                      </a:pPr>
                      <a:r>
                        <a:rPr lang="en-US" sz="2000">
                          <a:effectLst/>
                          <a:latin typeface="Times New Roman"/>
                          <a:ea typeface="Times New Roman"/>
                        </a:rPr>
                        <a:t>4</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1</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2</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2</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dirty="0">
                          <a:effectLst/>
                          <a:latin typeface="Times New Roman"/>
                          <a:ea typeface="Times New Roman"/>
                        </a:rPr>
                        <a:t>0</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5</a:t>
                      </a:r>
                    </a:p>
                  </a:txBody>
                  <a:tcPr marL="68580" marR="68580" marT="0" marB="0" anchor="b">
                    <a:lnL>
                      <a:noFill/>
                    </a:lnL>
                    <a:lnR>
                      <a:noFill/>
                    </a:lnR>
                    <a:lnT>
                      <a:noFill/>
                    </a:lnT>
                    <a:lnB>
                      <a:noFill/>
                    </a:lnB>
                  </a:tcPr>
                </a:tc>
              </a:tr>
              <a:tr h="308245">
                <a:tc>
                  <a:txBody>
                    <a:bodyPr/>
                    <a:lstStyle/>
                    <a:p>
                      <a:pPr marL="0" marR="0" algn="just">
                        <a:spcBef>
                          <a:spcPts val="0"/>
                        </a:spcBef>
                        <a:spcAft>
                          <a:spcPts val="0"/>
                        </a:spcAft>
                      </a:pPr>
                      <a:r>
                        <a:rPr lang="en-US" sz="2000">
                          <a:effectLst/>
                          <a:latin typeface="Times New Roman"/>
                          <a:ea typeface="Times New Roman"/>
                        </a:rPr>
                        <a:t>5</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2</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1</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2</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dirty="0">
                          <a:effectLst/>
                          <a:latin typeface="Times New Roman"/>
                          <a:ea typeface="Times New Roman"/>
                        </a:rPr>
                        <a:t>1</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6</a:t>
                      </a:r>
                    </a:p>
                  </a:txBody>
                  <a:tcPr marL="68580" marR="68580" marT="0" marB="0" anchor="b">
                    <a:lnL>
                      <a:noFill/>
                    </a:lnL>
                    <a:lnR>
                      <a:noFill/>
                    </a:lnR>
                    <a:lnT>
                      <a:noFill/>
                    </a:lnT>
                    <a:lnB>
                      <a:noFill/>
                    </a:lnB>
                  </a:tcPr>
                </a:tc>
              </a:tr>
              <a:tr h="308245">
                <a:tc>
                  <a:txBody>
                    <a:bodyPr/>
                    <a:lstStyle/>
                    <a:p>
                      <a:pPr marL="0" marR="0" algn="just">
                        <a:spcBef>
                          <a:spcPts val="0"/>
                        </a:spcBef>
                        <a:spcAft>
                          <a:spcPts val="0"/>
                        </a:spcAft>
                      </a:pPr>
                      <a:r>
                        <a:rPr lang="en-US" sz="2000">
                          <a:effectLst/>
                          <a:latin typeface="Times New Roman"/>
                          <a:ea typeface="Times New Roman"/>
                        </a:rPr>
                        <a:t>6</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1</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1</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2</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dirty="0">
                          <a:effectLst/>
                          <a:latin typeface="Times New Roman"/>
                          <a:ea typeface="Times New Roman"/>
                        </a:rPr>
                        <a:t>5</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9</a:t>
                      </a:r>
                    </a:p>
                  </a:txBody>
                  <a:tcPr marL="68580" marR="68580" marT="0" marB="0" anchor="b">
                    <a:lnL>
                      <a:noFill/>
                    </a:lnL>
                    <a:lnR>
                      <a:noFill/>
                    </a:lnR>
                    <a:lnT>
                      <a:noFill/>
                    </a:lnT>
                    <a:lnB>
                      <a:noFill/>
                    </a:lnB>
                  </a:tcPr>
                </a:tc>
              </a:tr>
              <a:tr h="308245">
                <a:tc>
                  <a:txBody>
                    <a:bodyPr/>
                    <a:lstStyle/>
                    <a:p>
                      <a:pPr marL="0" marR="0" algn="just">
                        <a:spcBef>
                          <a:spcPts val="0"/>
                        </a:spcBef>
                        <a:spcAft>
                          <a:spcPts val="0"/>
                        </a:spcAft>
                      </a:pPr>
                      <a:r>
                        <a:rPr lang="en-US" sz="2000">
                          <a:effectLst/>
                          <a:latin typeface="Times New Roman"/>
                          <a:ea typeface="Times New Roman"/>
                        </a:rPr>
                        <a:t>7</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1</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0</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0</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dirty="0">
                          <a:effectLst/>
                          <a:latin typeface="Times New Roman"/>
                          <a:ea typeface="Times New Roman"/>
                        </a:rPr>
                        <a:t>1</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2</a:t>
                      </a:r>
                    </a:p>
                  </a:txBody>
                  <a:tcPr marL="68580" marR="68580" marT="0" marB="0" anchor="b">
                    <a:lnL>
                      <a:noFill/>
                    </a:lnL>
                    <a:lnR>
                      <a:noFill/>
                    </a:lnR>
                    <a:lnT>
                      <a:noFill/>
                    </a:lnT>
                    <a:lnB>
                      <a:noFill/>
                    </a:lnB>
                  </a:tcPr>
                </a:tc>
              </a:tr>
              <a:tr h="308245">
                <a:tc>
                  <a:txBody>
                    <a:bodyPr/>
                    <a:lstStyle/>
                    <a:p>
                      <a:pPr marL="0" marR="0" algn="just">
                        <a:spcBef>
                          <a:spcPts val="0"/>
                        </a:spcBef>
                        <a:spcAft>
                          <a:spcPts val="0"/>
                        </a:spcAft>
                      </a:pPr>
                      <a:r>
                        <a:rPr lang="en-US" sz="2000">
                          <a:effectLst/>
                          <a:latin typeface="Times New Roman"/>
                          <a:ea typeface="Times New Roman"/>
                        </a:rPr>
                        <a:t>8</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0</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0</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0</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0</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dirty="0">
                          <a:effectLst/>
                          <a:latin typeface="Times New Roman"/>
                          <a:ea typeface="Times New Roman"/>
                        </a:rPr>
                        <a:t>0</a:t>
                      </a:r>
                    </a:p>
                  </a:txBody>
                  <a:tcPr marL="68580" marR="68580" marT="0" marB="0" anchor="b">
                    <a:lnL>
                      <a:noFill/>
                    </a:lnL>
                    <a:lnR>
                      <a:noFill/>
                    </a:lnR>
                    <a:lnT>
                      <a:noFill/>
                    </a:lnT>
                    <a:lnB>
                      <a:noFill/>
                    </a:lnB>
                  </a:tcPr>
                </a:tc>
              </a:tr>
              <a:tr h="308245">
                <a:tc>
                  <a:txBody>
                    <a:bodyPr/>
                    <a:lstStyle/>
                    <a:p>
                      <a:pPr marL="0" marR="0" algn="just">
                        <a:spcBef>
                          <a:spcPts val="0"/>
                        </a:spcBef>
                        <a:spcAft>
                          <a:spcPts val="0"/>
                        </a:spcAft>
                      </a:pPr>
                      <a:r>
                        <a:rPr lang="en-US" sz="2000">
                          <a:effectLst/>
                          <a:latin typeface="Times New Roman"/>
                          <a:ea typeface="Times New Roman"/>
                        </a:rPr>
                        <a:t>Total</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13</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5</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10</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a:effectLst/>
                          <a:latin typeface="Times New Roman"/>
                          <a:ea typeface="Times New Roman"/>
                        </a:rPr>
                        <a:t>10</a:t>
                      </a: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2000" dirty="0">
                          <a:effectLst/>
                          <a:latin typeface="Times New Roman"/>
                          <a:ea typeface="Times New Roman"/>
                        </a:rPr>
                        <a:t>38</a:t>
                      </a:r>
                    </a:p>
                  </a:txBody>
                  <a:tcPr marL="68580" marR="68580" marT="0" marB="0" anchor="b">
                    <a:lnL>
                      <a:noFill/>
                    </a:lnL>
                    <a:lnR>
                      <a:noFill/>
                    </a:lnR>
                    <a:lnT>
                      <a:noFill/>
                    </a:lnT>
                    <a:lnB>
                      <a:noFill/>
                    </a:lnB>
                  </a:tcPr>
                </a:tc>
              </a:tr>
              <a:tr h="571706">
                <a:tc>
                  <a:txBody>
                    <a:bodyPr/>
                    <a:lstStyle/>
                    <a:p>
                      <a:pPr marL="0" marR="0" algn="just">
                        <a:spcBef>
                          <a:spcPts val="0"/>
                        </a:spcBef>
                        <a:spcAft>
                          <a:spcPts val="0"/>
                        </a:spcAft>
                      </a:pPr>
                      <a:r>
                        <a:rPr lang="en-US" sz="2000">
                          <a:effectLst/>
                          <a:latin typeface="Times New Roman"/>
                          <a:ea typeface="Times New Roman"/>
                        </a:rPr>
                        <a:t>Percentage mortality</a:t>
                      </a: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a:effectLst/>
                          <a:latin typeface="Times New Roman"/>
                          <a:ea typeface="Times New Roman"/>
                        </a:rPr>
                        <a:t>28.9</a:t>
                      </a: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a:effectLst/>
                          <a:latin typeface="Times New Roman"/>
                          <a:ea typeface="Times New Roman"/>
                        </a:rPr>
                        <a:t>11.1</a:t>
                      </a: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a:effectLst/>
                          <a:latin typeface="Times New Roman"/>
                          <a:ea typeface="Times New Roman"/>
                        </a:rPr>
                        <a:t>22.2</a:t>
                      </a: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a:effectLst/>
                          <a:latin typeface="Times New Roman"/>
                          <a:ea typeface="Times New Roman"/>
                        </a:rPr>
                        <a:t>22.2</a:t>
                      </a: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dirty="0" smtClean="0">
                          <a:effectLst/>
                          <a:latin typeface="Times New Roman"/>
                          <a:ea typeface="Times New Roman"/>
                        </a:rPr>
                        <a:t>21.1</a:t>
                      </a:r>
                      <a:endParaRPr lang="en-US" sz="2000" dirty="0">
                        <a:effectLst/>
                        <a:latin typeface="Times New Roman"/>
                        <a:ea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973579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00025" y="0"/>
            <a:ext cx="7886700" cy="647700"/>
          </a:xfrm>
        </p:spPr>
        <p:txBody>
          <a:bodyPr>
            <a:normAutofit fontScale="90000"/>
          </a:bodyPr>
          <a:lstStyle/>
          <a:p>
            <a:pPr eaLnBrk="1" hangingPunct="1"/>
            <a:r>
              <a:rPr lang="en-US" altLang="en-US" sz="4800" b="1" dirty="0" smtClean="0"/>
              <a:t>Outline of Presentation</a:t>
            </a:r>
          </a:p>
        </p:txBody>
      </p:sp>
      <p:graphicFrame>
        <p:nvGraphicFramePr>
          <p:cNvPr id="23" name="Diagram 22"/>
          <p:cNvGraphicFramePr/>
          <p:nvPr>
            <p:extLst>
              <p:ext uri="{D42A27DB-BD31-4B8C-83A1-F6EECF244321}">
                <p14:modId xmlns:p14="http://schemas.microsoft.com/office/powerpoint/2010/main" val="894877739"/>
              </p:ext>
            </p:extLst>
          </p:nvPr>
        </p:nvGraphicFramePr>
        <p:xfrm>
          <a:off x="521595" y="673460"/>
          <a:ext cx="8123350" cy="60493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0AD00562-6421-4ADC-AEE2-37C096111C98}" type="slidenum">
              <a:rPr lang="en-US" smtClean="0"/>
              <a:t>2</a:t>
            </a:fld>
            <a:endParaRPr lang="en-US"/>
          </a:p>
        </p:txBody>
      </p:sp>
    </p:spTree>
    <p:extLst>
      <p:ext uri="{BB962C8B-B14F-4D97-AF65-F5344CB8AC3E}">
        <p14:creationId xmlns:p14="http://schemas.microsoft.com/office/powerpoint/2010/main" val="288154198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229600" cy="1143000"/>
          </a:xfrm>
        </p:spPr>
        <p:txBody>
          <a:bodyPr>
            <a:noAutofit/>
          </a:bodyPr>
          <a:lstStyle/>
          <a:p>
            <a:r>
              <a:rPr lang="en-US" sz="3200" dirty="0">
                <a:latin typeface="Times New Roman" panose="02020603050405020304" pitchFamily="18" charset="0"/>
                <a:cs typeface="Times New Roman" panose="02020603050405020304" pitchFamily="18" charset="0"/>
              </a:rPr>
              <a:t>Table 5. HAEMATOLOGICAL INDICES OF INDIGENOUS GUINEA KEETS UP TO 8WEEKS</a:t>
            </a:r>
            <a:endParaRPr lang="en-US"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35132163"/>
              </p:ext>
            </p:extLst>
          </p:nvPr>
        </p:nvGraphicFramePr>
        <p:xfrm>
          <a:off x="304798" y="1676400"/>
          <a:ext cx="8610601" cy="4371091"/>
        </p:xfrm>
        <a:graphic>
          <a:graphicData uri="http://schemas.openxmlformats.org/drawingml/2006/table">
            <a:tbl>
              <a:tblPr firstRow="1" firstCol="1" bandRow="1"/>
              <a:tblGrid>
                <a:gridCol w="2895602"/>
                <a:gridCol w="1066800"/>
                <a:gridCol w="990600"/>
                <a:gridCol w="838200"/>
                <a:gridCol w="1143000"/>
                <a:gridCol w="685800"/>
                <a:gridCol w="990599"/>
              </a:tblGrid>
              <a:tr h="297275">
                <a:tc rowSpan="2">
                  <a:txBody>
                    <a:bodyPr/>
                    <a:lstStyle/>
                    <a:p>
                      <a:pPr marL="0" marR="0" algn="just">
                        <a:spcBef>
                          <a:spcPts val="0"/>
                        </a:spcBef>
                        <a:spcAft>
                          <a:spcPts val="0"/>
                        </a:spcAft>
                      </a:pPr>
                      <a:r>
                        <a:rPr lang="en-US" sz="1800" b="0" dirty="0">
                          <a:effectLst/>
                          <a:latin typeface="Times New Roman"/>
                          <a:ea typeface="Times New Roman"/>
                        </a:rPr>
                        <a:t>Parameter</a:t>
                      </a:r>
                      <a:endParaRPr lang="en-US" sz="1800" b="1" dirty="0">
                        <a:effectLst/>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marL="0" marR="0" algn="ctr">
                        <a:spcBef>
                          <a:spcPts val="0"/>
                        </a:spcBef>
                        <a:spcAft>
                          <a:spcPts val="0"/>
                        </a:spcAft>
                      </a:pPr>
                      <a:r>
                        <a:rPr lang="en-US" sz="1800" b="0">
                          <a:effectLst/>
                          <a:latin typeface="Times New Roman"/>
                          <a:ea typeface="Times New Roman"/>
                        </a:rPr>
                        <a:t>Treatment</a:t>
                      </a:r>
                      <a:r>
                        <a:rPr lang="en-US" sz="1800" b="0" baseline="30000">
                          <a:effectLst/>
                          <a:latin typeface="Times New Roman"/>
                          <a:ea typeface="Times New Roman"/>
                        </a:rPr>
                        <a:t>a</a:t>
                      </a:r>
                      <a:endParaRPr lang="en-US" sz="1800" b="1">
                        <a:effectLst/>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just">
                        <a:spcBef>
                          <a:spcPts val="0"/>
                        </a:spcBef>
                        <a:spcAft>
                          <a:spcPts val="0"/>
                        </a:spcAft>
                      </a:pPr>
                      <a:r>
                        <a:rPr lang="en-US" sz="1800" b="0">
                          <a:effectLst/>
                          <a:latin typeface="Times New Roman"/>
                          <a:ea typeface="Times New Roman"/>
                        </a:rPr>
                        <a:t> </a:t>
                      </a:r>
                      <a:endParaRPr lang="en-US" sz="1800" b="1">
                        <a:effectLst/>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800" b="0">
                          <a:effectLst/>
                          <a:latin typeface="Times New Roman"/>
                          <a:ea typeface="Times New Roman"/>
                        </a:rPr>
                        <a:t> </a:t>
                      </a:r>
                      <a:endParaRPr lang="en-US" sz="1800" b="1">
                        <a:effectLst/>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2358">
                <a:tc vMerge="1">
                  <a:txBody>
                    <a:bodyPr/>
                    <a:lstStyle/>
                    <a:p>
                      <a:endParaRPr lang="en-US"/>
                    </a:p>
                  </a:txBody>
                  <a:tcPr/>
                </a:tc>
                <a:tc>
                  <a:txBody>
                    <a:bodyPr/>
                    <a:lstStyle/>
                    <a:p>
                      <a:pPr marL="0" marR="0" algn="just">
                        <a:spcBef>
                          <a:spcPts val="0"/>
                        </a:spcBef>
                        <a:spcAft>
                          <a:spcPts val="0"/>
                        </a:spcAft>
                      </a:pPr>
                      <a:r>
                        <a:rPr lang="en-US" sz="1800" b="0">
                          <a:effectLst/>
                          <a:latin typeface="Times New Roman"/>
                          <a:ea typeface="Times New Roman"/>
                        </a:rPr>
                        <a:t>Control</a:t>
                      </a:r>
                      <a:endParaRPr lang="en-US" sz="1800" b="1">
                        <a:effectLst/>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800" b="0">
                          <a:effectLst/>
                          <a:latin typeface="Times New Roman"/>
                          <a:ea typeface="Times New Roman"/>
                        </a:rPr>
                        <a:t>Daily</a:t>
                      </a:r>
                      <a:endParaRPr lang="en-US" sz="1800" b="1">
                        <a:effectLst/>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800" b="0" dirty="0">
                          <a:effectLst/>
                          <a:latin typeface="Times New Roman"/>
                          <a:ea typeface="Times New Roman"/>
                        </a:rPr>
                        <a:t>3CDW</a:t>
                      </a:r>
                      <a:endParaRPr lang="en-US" sz="1800" b="1" dirty="0">
                        <a:effectLst/>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800" b="0" dirty="0">
                          <a:effectLst/>
                          <a:latin typeface="Times New Roman"/>
                          <a:ea typeface="Times New Roman"/>
                        </a:rPr>
                        <a:t>7DREOW</a:t>
                      </a:r>
                      <a:endParaRPr lang="en-US" sz="1800" b="1" dirty="0">
                        <a:effectLst/>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800" b="0" dirty="0">
                          <a:effectLst/>
                          <a:latin typeface="Times New Roman"/>
                          <a:ea typeface="Times New Roman"/>
                        </a:rPr>
                        <a:t>SEM</a:t>
                      </a:r>
                      <a:endParaRPr lang="en-US" sz="1800" b="1" dirty="0">
                        <a:effectLst/>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800" b="0">
                          <a:effectLst/>
                          <a:latin typeface="Times New Roman"/>
                          <a:ea typeface="Times New Roman"/>
                        </a:rPr>
                        <a:t>P-Value</a:t>
                      </a:r>
                      <a:endParaRPr lang="en-US" sz="1800" b="1">
                        <a:effectLst/>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4955">
                <a:tc>
                  <a:txBody>
                    <a:bodyPr/>
                    <a:lstStyle/>
                    <a:p>
                      <a:pPr marL="0" marR="0">
                        <a:lnSpc>
                          <a:spcPct val="150000"/>
                        </a:lnSpc>
                        <a:spcBef>
                          <a:spcPts val="0"/>
                        </a:spcBef>
                        <a:spcAft>
                          <a:spcPts val="0"/>
                        </a:spcAft>
                      </a:pPr>
                      <a:r>
                        <a:rPr lang="en-US" sz="1800">
                          <a:effectLst/>
                          <a:latin typeface="Times New Roman"/>
                          <a:ea typeface="Times New Roman"/>
                        </a:rPr>
                        <a:t>Hematocrit (%)</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41.49</a:t>
                      </a:r>
                      <a:endParaRPr lang="en-US" sz="1800">
                        <a:solidFill>
                          <a:srgbClr val="000000"/>
                        </a:solidFill>
                        <a:effectLst/>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43.67</a:t>
                      </a:r>
                      <a:endParaRPr lang="en-US" sz="1800">
                        <a:solidFill>
                          <a:srgbClr val="000000"/>
                        </a:solidFill>
                        <a:effectLst/>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38.31</a:t>
                      </a:r>
                      <a:endParaRPr lang="en-US" sz="1800">
                        <a:solidFill>
                          <a:srgbClr val="000000"/>
                        </a:solidFill>
                        <a:effectLst/>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41.44</a:t>
                      </a:r>
                      <a:endParaRPr lang="en-US" sz="1800">
                        <a:solidFill>
                          <a:srgbClr val="000000"/>
                        </a:solidFill>
                        <a:effectLst/>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1.87</a:t>
                      </a:r>
                      <a:endParaRPr lang="en-US" sz="1800">
                        <a:solidFill>
                          <a:srgbClr val="000000"/>
                        </a:solidFill>
                        <a:effectLst/>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50000"/>
                        </a:lnSpc>
                        <a:spcBef>
                          <a:spcPts val="0"/>
                        </a:spcBef>
                        <a:spcAft>
                          <a:spcPts val="0"/>
                        </a:spcAft>
                      </a:pPr>
                      <a:r>
                        <a:rPr lang="en-US" sz="1800" dirty="0">
                          <a:solidFill>
                            <a:srgbClr val="000000"/>
                          </a:solidFill>
                          <a:effectLst/>
                          <a:latin typeface="Times New Roman"/>
                          <a:ea typeface="Times New Roman"/>
                        </a:rPr>
                        <a:t>0.315</a:t>
                      </a:r>
                      <a:endParaRPr lang="en-US" sz="1800" dirty="0">
                        <a:solidFill>
                          <a:srgbClr val="000000"/>
                        </a:solidFill>
                        <a:effectLst/>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444955">
                <a:tc>
                  <a:txBody>
                    <a:bodyPr/>
                    <a:lstStyle/>
                    <a:p>
                      <a:pPr marL="0" marR="0">
                        <a:lnSpc>
                          <a:spcPct val="150000"/>
                        </a:lnSpc>
                        <a:spcBef>
                          <a:spcPts val="0"/>
                        </a:spcBef>
                        <a:spcAft>
                          <a:spcPts val="0"/>
                        </a:spcAft>
                      </a:pPr>
                      <a:r>
                        <a:rPr lang="en-US" sz="1800">
                          <a:effectLst/>
                          <a:latin typeface="Times New Roman"/>
                          <a:ea typeface="Times New Roman"/>
                        </a:rPr>
                        <a:t>Haemoglobin (g/dl)</a:t>
                      </a: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14.43</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14.90</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13.42</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14.97</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0.47</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0.152</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r>
              <a:tr h="459339">
                <a:tc>
                  <a:txBody>
                    <a:bodyPr/>
                    <a:lstStyle/>
                    <a:p>
                      <a:pPr marL="0" marR="0">
                        <a:lnSpc>
                          <a:spcPct val="150000"/>
                        </a:lnSpc>
                        <a:spcBef>
                          <a:spcPts val="0"/>
                        </a:spcBef>
                        <a:spcAft>
                          <a:spcPts val="0"/>
                        </a:spcAft>
                      </a:pPr>
                      <a:r>
                        <a:rPr lang="en-US" sz="1800">
                          <a:effectLst/>
                          <a:latin typeface="Times New Roman"/>
                          <a:ea typeface="Times New Roman"/>
                        </a:rPr>
                        <a:t>Red blood cells x10</a:t>
                      </a:r>
                      <a:r>
                        <a:rPr lang="en-US" sz="1800" baseline="30000">
                          <a:effectLst/>
                          <a:latin typeface="Times New Roman"/>
                          <a:ea typeface="Times New Roman"/>
                        </a:rPr>
                        <a:t>12</a:t>
                      </a:r>
                      <a:r>
                        <a:rPr lang="en-US" sz="1800">
                          <a:effectLst/>
                          <a:latin typeface="Times New Roman"/>
                          <a:ea typeface="Times New Roman"/>
                        </a:rPr>
                        <a:t>/L</a:t>
                      </a: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2.33</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2.38</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2.18</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2.33</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0.06</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dirty="0">
                          <a:solidFill>
                            <a:srgbClr val="000000"/>
                          </a:solidFill>
                          <a:effectLst/>
                          <a:latin typeface="Times New Roman"/>
                          <a:ea typeface="Times New Roman"/>
                        </a:rPr>
                        <a:t>0.186</a:t>
                      </a:r>
                      <a:endParaRPr lang="en-US" sz="1800" dirty="0">
                        <a:solidFill>
                          <a:srgbClr val="000000"/>
                        </a:solidFill>
                        <a:effectLst/>
                        <a:latin typeface="Arial"/>
                        <a:ea typeface="Times New Roman"/>
                      </a:endParaRPr>
                    </a:p>
                  </a:txBody>
                  <a:tcPr marL="68580" marR="68580" marT="0" marB="0">
                    <a:lnL>
                      <a:noFill/>
                    </a:lnL>
                    <a:lnR>
                      <a:noFill/>
                    </a:lnR>
                    <a:lnT>
                      <a:noFill/>
                    </a:lnT>
                    <a:lnB>
                      <a:noFill/>
                    </a:lnB>
                  </a:tcPr>
                </a:tc>
              </a:tr>
              <a:tr h="444955">
                <a:tc>
                  <a:txBody>
                    <a:bodyPr/>
                    <a:lstStyle/>
                    <a:p>
                      <a:pPr marL="0" marR="0">
                        <a:lnSpc>
                          <a:spcPct val="150000"/>
                        </a:lnSpc>
                        <a:spcBef>
                          <a:spcPts val="0"/>
                        </a:spcBef>
                        <a:spcAft>
                          <a:spcPts val="0"/>
                        </a:spcAft>
                      </a:pPr>
                      <a:r>
                        <a:rPr lang="en-US" sz="1800">
                          <a:solidFill>
                            <a:srgbClr val="000000"/>
                          </a:solidFill>
                          <a:effectLst/>
                          <a:latin typeface="Times New Roman"/>
                          <a:ea typeface="Times New Roman"/>
                        </a:rPr>
                        <a:t>White blood cells x10</a:t>
                      </a:r>
                      <a:r>
                        <a:rPr lang="en-US" sz="1800" baseline="30000">
                          <a:solidFill>
                            <a:srgbClr val="000000"/>
                          </a:solidFill>
                          <a:effectLst/>
                          <a:latin typeface="Times New Roman"/>
                          <a:ea typeface="Times New Roman"/>
                        </a:rPr>
                        <a:t>9</a:t>
                      </a:r>
                      <a:r>
                        <a:rPr lang="en-US" sz="1800">
                          <a:solidFill>
                            <a:srgbClr val="000000"/>
                          </a:solidFill>
                          <a:effectLst/>
                          <a:latin typeface="Times New Roman"/>
                          <a:ea typeface="Times New Roman"/>
                        </a:rPr>
                        <a:t>/L</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314.56</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315.67</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312.22</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317.44</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3.34</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0.739</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r>
              <a:tr h="459339">
                <a:tc>
                  <a:txBody>
                    <a:bodyPr/>
                    <a:lstStyle/>
                    <a:p>
                      <a:pPr marL="0" marR="0">
                        <a:lnSpc>
                          <a:spcPct val="150000"/>
                        </a:lnSpc>
                        <a:spcBef>
                          <a:spcPts val="0"/>
                        </a:spcBef>
                        <a:spcAft>
                          <a:spcPts val="0"/>
                        </a:spcAft>
                      </a:pPr>
                      <a:r>
                        <a:rPr lang="en-US" sz="1800">
                          <a:effectLst/>
                          <a:latin typeface="Times New Roman"/>
                          <a:ea typeface="Times New Roman"/>
                        </a:rPr>
                        <a:t>Mean Cell volume (fL)</a:t>
                      </a: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168.67</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169.78</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170.33</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166.67</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1.43</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dirty="0">
                          <a:solidFill>
                            <a:srgbClr val="000000"/>
                          </a:solidFill>
                          <a:effectLst/>
                          <a:latin typeface="Times New Roman"/>
                          <a:ea typeface="Times New Roman"/>
                        </a:rPr>
                        <a:t>0.342</a:t>
                      </a:r>
                      <a:endParaRPr lang="en-US" sz="1800" dirty="0">
                        <a:solidFill>
                          <a:srgbClr val="000000"/>
                        </a:solidFill>
                        <a:effectLst/>
                        <a:latin typeface="Arial"/>
                        <a:ea typeface="Times New Roman"/>
                      </a:endParaRPr>
                    </a:p>
                  </a:txBody>
                  <a:tcPr marL="68580" marR="68580" marT="0" marB="0">
                    <a:lnL>
                      <a:noFill/>
                    </a:lnL>
                    <a:lnR>
                      <a:noFill/>
                    </a:lnR>
                    <a:lnT>
                      <a:noFill/>
                    </a:lnT>
                    <a:lnB>
                      <a:noFill/>
                    </a:lnB>
                  </a:tcPr>
                </a:tc>
              </a:tr>
              <a:tr h="444955">
                <a:tc>
                  <a:txBody>
                    <a:bodyPr/>
                    <a:lstStyle/>
                    <a:p>
                      <a:pPr marL="0" marR="0">
                        <a:lnSpc>
                          <a:spcPct val="150000"/>
                        </a:lnSpc>
                        <a:spcBef>
                          <a:spcPts val="0"/>
                        </a:spcBef>
                        <a:spcAft>
                          <a:spcPts val="0"/>
                        </a:spcAft>
                      </a:pPr>
                      <a:r>
                        <a:rPr lang="en-US" sz="1800">
                          <a:effectLst/>
                          <a:latin typeface="Times New Roman"/>
                          <a:ea typeface="Times New Roman"/>
                        </a:rPr>
                        <a:t>Mean Cell Haemoglobin (pg)</a:t>
                      </a: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62.20</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62.98</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61.07</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64.69</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1.83</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dirty="0">
                          <a:solidFill>
                            <a:srgbClr val="000000"/>
                          </a:solidFill>
                          <a:effectLst/>
                          <a:latin typeface="Times New Roman"/>
                          <a:ea typeface="Times New Roman"/>
                        </a:rPr>
                        <a:t>0.583</a:t>
                      </a:r>
                      <a:endParaRPr lang="en-US" sz="1800" dirty="0">
                        <a:solidFill>
                          <a:srgbClr val="000000"/>
                        </a:solidFill>
                        <a:effectLst/>
                        <a:latin typeface="Arial"/>
                        <a:ea typeface="Times New Roman"/>
                      </a:endParaRPr>
                    </a:p>
                  </a:txBody>
                  <a:tcPr marL="68580" marR="68580" marT="0" marB="0">
                    <a:lnL>
                      <a:noFill/>
                    </a:lnL>
                    <a:lnR>
                      <a:noFill/>
                    </a:lnR>
                    <a:lnT>
                      <a:noFill/>
                    </a:lnT>
                    <a:lnB>
                      <a:noFill/>
                    </a:lnB>
                  </a:tcPr>
                </a:tc>
              </a:tr>
              <a:tr h="414269">
                <a:tc>
                  <a:txBody>
                    <a:bodyPr/>
                    <a:lstStyle/>
                    <a:p>
                      <a:pPr marL="0" marR="0">
                        <a:lnSpc>
                          <a:spcPct val="150000"/>
                        </a:lnSpc>
                        <a:spcBef>
                          <a:spcPts val="0"/>
                        </a:spcBef>
                        <a:spcAft>
                          <a:spcPts val="0"/>
                        </a:spcAft>
                      </a:pPr>
                      <a:r>
                        <a:rPr lang="en-US" sz="1800">
                          <a:effectLst/>
                          <a:latin typeface="Times New Roman"/>
                          <a:ea typeface="Times New Roman"/>
                        </a:rPr>
                        <a:t>Mean cell Haemoglobin Concentration (g/dL)</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36.81</a:t>
                      </a:r>
                      <a:endParaRPr lang="en-US" sz="1800">
                        <a:solidFill>
                          <a:srgbClr val="000000"/>
                        </a:solidFill>
                        <a:effectLst/>
                        <a:latin typeface="Arial"/>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37.04</a:t>
                      </a:r>
                      <a:endParaRPr lang="en-US" sz="1800">
                        <a:solidFill>
                          <a:srgbClr val="000000"/>
                        </a:solidFill>
                        <a:effectLst/>
                        <a:latin typeface="Arial"/>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35.60</a:t>
                      </a:r>
                      <a:endParaRPr lang="en-US" sz="1800">
                        <a:solidFill>
                          <a:srgbClr val="000000"/>
                        </a:solidFill>
                        <a:effectLst/>
                        <a:latin typeface="Arial"/>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38.64</a:t>
                      </a:r>
                      <a:endParaRPr lang="en-US" sz="1800">
                        <a:solidFill>
                          <a:srgbClr val="000000"/>
                        </a:solidFill>
                        <a:effectLst/>
                        <a:latin typeface="Arial"/>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0.88</a:t>
                      </a:r>
                      <a:endParaRPr lang="en-US" sz="1800">
                        <a:solidFill>
                          <a:srgbClr val="000000"/>
                        </a:solidFill>
                        <a:effectLst/>
                        <a:latin typeface="Arial"/>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dirty="0">
                          <a:solidFill>
                            <a:srgbClr val="000000"/>
                          </a:solidFill>
                          <a:effectLst/>
                          <a:latin typeface="Times New Roman"/>
                          <a:ea typeface="Times New Roman"/>
                        </a:rPr>
                        <a:t>0.191</a:t>
                      </a:r>
                      <a:endParaRPr lang="en-US" sz="1800" dirty="0">
                        <a:solidFill>
                          <a:srgbClr val="000000"/>
                        </a:solidFill>
                        <a:effectLst/>
                        <a:latin typeface="Arial"/>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9506545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Table 6. SERUM BIOCHEMICAL INDICES OF INDIGENOUS GUINEA KEETS UP TO 8WEEKS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94126791"/>
              </p:ext>
            </p:extLst>
          </p:nvPr>
        </p:nvGraphicFramePr>
        <p:xfrm>
          <a:off x="304798" y="1828799"/>
          <a:ext cx="8458201" cy="4526280"/>
        </p:xfrm>
        <a:graphic>
          <a:graphicData uri="http://schemas.openxmlformats.org/drawingml/2006/table">
            <a:tbl>
              <a:tblPr firstRow="1" firstCol="1" bandRow="1"/>
              <a:tblGrid>
                <a:gridCol w="2513825"/>
                <a:gridCol w="886285"/>
                <a:gridCol w="886285"/>
                <a:gridCol w="1102933"/>
                <a:gridCol w="1102933"/>
                <a:gridCol w="982970"/>
                <a:gridCol w="982970"/>
              </a:tblGrid>
              <a:tr h="396240">
                <a:tc rowSpan="2">
                  <a:txBody>
                    <a:bodyPr/>
                    <a:lstStyle/>
                    <a:p>
                      <a:pPr marL="0" marR="0" algn="just">
                        <a:lnSpc>
                          <a:spcPct val="150000"/>
                        </a:lnSpc>
                        <a:spcBef>
                          <a:spcPts val="0"/>
                        </a:spcBef>
                        <a:spcAft>
                          <a:spcPts val="0"/>
                        </a:spcAft>
                      </a:pPr>
                      <a:r>
                        <a:rPr lang="en-US" sz="1800" dirty="0">
                          <a:effectLst/>
                          <a:latin typeface="Times New Roman"/>
                          <a:ea typeface="Times New Roman"/>
                        </a:rPr>
                        <a:t> </a:t>
                      </a:r>
                    </a:p>
                    <a:p>
                      <a:pPr marL="0" marR="0" algn="just">
                        <a:lnSpc>
                          <a:spcPct val="150000"/>
                        </a:lnSpc>
                        <a:spcBef>
                          <a:spcPts val="0"/>
                        </a:spcBef>
                        <a:spcAft>
                          <a:spcPts val="0"/>
                        </a:spcAft>
                      </a:pPr>
                      <a:r>
                        <a:rPr lang="en-US" sz="1800" dirty="0">
                          <a:effectLst/>
                          <a:latin typeface="Times New Roman"/>
                          <a:ea typeface="Times New Roman"/>
                        </a:rPr>
                        <a:t>Parameter</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algn="ctr">
                        <a:lnSpc>
                          <a:spcPct val="150000"/>
                        </a:lnSpc>
                        <a:spcBef>
                          <a:spcPts val="0"/>
                        </a:spcBef>
                        <a:spcAft>
                          <a:spcPts val="0"/>
                        </a:spcAft>
                      </a:pPr>
                      <a:r>
                        <a:rPr lang="en-US" sz="1800">
                          <a:effectLst/>
                          <a:latin typeface="Times New Roman"/>
                          <a:ea typeface="Times New Roman"/>
                        </a:rPr>
                        <a:t>Treatment</a:t>
                      </a:r>
                      <a:r>
                        <a:rPr lang="en-US" sz="1800" baseline="30000">
                          <a:effectLst/>
                          <a:latin typeface="Times New Roman"/>
                          <a:ea typeface="Times New Roman"/>
                        </a:rPr>
                        <a:t>a</a:t>
                      </a:r>
                      <a:endParaRPr lang="en-US" sz="1800">
                        <a:effectLst/>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just">
                        <a:lnSpc>
                          <a:spcPct val="150000"/>
                        </a:lnSpc>
                        <a:spcBef>
                          <a:spcPts val="0"/>
                        </a:spcBef>
                        <a:spcAft>
                          <a:spcPts val="0"/>
                        </a:spcAft>
                      </a:pPr>
                      <a:r>
                        <a:rPr lang="en-US" sz="1800">
                          <a:effectLst/>
                          <a:latin typeface="Times New Roman"/>
                          <a:ea typeface="Times New Roman"/>
                        </a:rPr>
                        <a:t> </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240">
                <a:tc vMerge="1">
                  <a:txBody>
                    <a:bodyPr/>
                    <a:lstStyle/>
                    <a:p>
                      <a:endParaRPr lang="en-US"/>
                    </a:p>
                  </a:txBody>
                  <a:tcPr/>
                </a:tc>
                <a:tc>
                  <a:txBody>
                    <a:bodyPr/>
                    <a:lstStyle/>
                    <a:p>
                      <a:pPr marL="0" marR="0" algn="just">
                        <a:lnSpc>
                          <a:spcPct val="150000"/>
                        </a:lnSpc>
                        <a:spcBef>
                          <a:spcPts val="0"/>
                        </a:spcBef>
                        <a:spcAft>
                          <a:spcPts val="0"/>
                        </a:spcAft>
                      </a:pPr>
                      <a:r>
                        <a:rPr lang="en-US" sz="1800">
                          <a:effectLst/>
                          <a:latin typeface="Times New Roman"/>
                          <a:ea typeface="Times New Roman"/>
                        </a:rPr>
                        <a:t>Control</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a:effectLst/>
                          <a:latin typeface="Times New Roman"/>
                          <a:ea typeface="Times New Roman"/>
                        </a:rPr>
                        <a:t>Daily</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a:effectLst/>
                          <a:latin typeface="Times New Roman"/>
                          <a:ea typeface="Times New Roman"/>
                        </a:rPr>
                        <a:t>3CDW</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dirty="0">
                          <a:effectLst/>
                          <a:latin typeface="Times New Roman"/>
                          <a:ea typeface="Times New Roman"/>
                        </a:rPr>
                        <a:t>7DREOW</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a:effectLst/>
                          <a:latin typeface="Times New Roman"/>
                          <a:ea typeface="Times New Roman"/>
                        </a:rPr>
                        <a:t>SEM</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a:effectLst/>
                          <a:latin typeface="Times New Roman"/>
                          <a:ea typeface="Times New Roman"/>
                        </a:rPr>
                        <a:t>P Value</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240">
                <a:tc>
                  <a:txBody>
                    <a:bodyPr/>
                    <a:lstStyle/>
                    <a:p>
                      <a:pPr marL="0" marR="0" algn="just">
                        <a:lnSpc>
                          <a:spcPct val="150000"/>
                        </a:lnSpc>
                        <a:spcBef>
                          <a:spcPts val="0"/>
                        </a:spcBef>
                        <a:spcAft>
                          <a:spcPts val="0"/>
                        </a:spcAft>
                      </a:pPr>
                      <a:r>
                        <a:rPr lang="en-US" sz="1800">
                          <a:effectLst/>
                          <a:latin typeface="Times New Roman"/>
                          <a:ea typeface="Times New Roman"/>
                        </a:rPr>
                        <a:t>Albumin (g/l)</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15.62</a:t>
                      </a:r>
                      <a:endParaRPr lang="en-US" sz="1800">
                        <a:solidFill>
                          <a:srgbClr val="000000"/>
                        </a:solidFill>
                        <a:effectLst/>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17.00</a:t>
                      </a:r>
                      <a:endParaRPr lang="en-US" sz="1800">
                        <a:solidFill>
                          <a:srgbClr val="000000"/>
                        </a:solidFill>
                        <a:effectLst/>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16.32</a:t>
                      </a:r>
                      <a:endParaRPr lang="en-US" sz="1800">
                        <a:solidFill>
                          <a:srgbClr val="000000"/>
                        </a:solidFill>
                        <a:effectLst/>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16.40</a:t>
                      </a:r>
                      <a:endParaRPr lang="en-US" sz="1800">
                        <a:solidFill>
                          <a:srgbClr val="000000"/>
                        </a:solidFill>
                        <a:effectLst/>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50000"/>
                        </a:lnSpc>
                        <a:spcBef>
                          <a:spcPts val="0"/>
                        </a:spcBef>
                        <a:spcAft>
                          <a:spcPts val="0"/>
                        </a:spcAft>
                      </a:pPr>
                      <a:r>
                        <a:rPr lang="en-US" sz="1800" dirty="0">
                          <a:solidFill>
                            <a:srgbClr val="000000"/>
                          </a:solidFill>
                          <a:effectLst/>
                          <a:latin typeface="Times New Roman"/>
                          <a:ea typeface="Times New Roman"/>
                        </a:rPr>
                        <a:t>0.10</a:t>
                      </a:r>
                      <a:endParaRPr lang="en-US" sz="1800" dirty="0">
                        <a:solidFill>
                          <a:srgbClr val="000000"/>
                        </a:solidFill>
                        <a:effectLst/>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0.809</a:t>
                      </a:r>
                      <a:endParaRPr lang="en-US" sz="1800">
                        <a:solidFill>
                          <a:srgbClr val="000000"/>
                        </a:solidFill>
                        <a:effectLst/>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396240">
                <a:tc>
                  <a:txBody>
                    <a:bodyPr/>
                    <a:lstStyle/>
                    <a:p>
                      <a:pPr marL="0" marR="0" algn="just">
                        <a:lnSpc>
                          <a:spcPct val="150000"/>
                        </a:lnSpc>
                        <a:spcBef>
                          <a:spcPts val="0"/>
                        </a:spcBef>
                        <a:spcAft>
                          <a:spcPts val="0"/>
                        </a:spcAft>
                      </a:pPr>
                      <a:r>
                        <a:rPr lang="en-US" sz="1800">
                          <a:effectLst/>
                          <a:latin typeface="Times New Roman"/>
                          <a:ea typeface="Times New Roman"/>
                        </a:rPr>
                        <a:t>Globulin (g/l)</a:t>
                      </a: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17.89</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22.73</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21.83</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20.32</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1.65</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dirty="0">
                          <a:solidFill>
                            <a:srgbClr val="000000"/>
                          </a:solidFill>
                          <a:effectLst/>
                          <a:latin typeface="Times New Roman"/>
                          <a:ea typeface="Times New Roman"/>
                        </a:rPr>
                        <a:t>0.251</a:t>
                      </a:r>
                      <a:endParaRPr lang="en-US" sz="1800" dirty="0">
                        <a:solidFill>
                          <a:srgbClr val="000000"/>
                        </a:solidFill>
                        <a:effectLst/>
                        <a:latin typeface="Arial"/>
                        <a:ea typeface="Times New Roman"/>
                      </a:endParaRPr>
                    </a:p>
                  </a:txBody>
                  <a:tcPr marL="68580" marR="68580" marT="0" marB="0">
                    <a:lnL>
                      <a:noFill/>
                    </a:lnL>
                    <a:lnR>
                      <a:noFill/>
                    </a:lnR>
                    <a:lnT>
                      <a:noFill/>
                    </a:lnT>
                    <a:lnB>
                      <a:noFill/>
                    </a:lnB>
                  </a:tcPr>
                </a:tc>
              </a:tr>
              <a:tr h="396240">
                <a:tc>
                  <a:txBody>
                    <a:bodyPr/>
                    <a:lstStyle/>
                    <a:p>
                      <a:pPr marL="0" marR="0" algn="just">
                        <a:lnSpc>
                          <a:spcPct val="150000"/>
                        </a:lnSpc>
                        <a:spcBef>
                          <a:spcPts val="0"/>
                        </a:spcBef>
                        <a:spcAft>
                          <a:spcPts val="0"/>
                        </a:spcAft>
                      </a:pPr>
                      <a:r>
                        <a:rPr lang="en-US" sz="1800">
                          <a:effectLst/>
                          <a:latin typeface="Times New Roman"/>
                          <a:ea typeface="Times New Roman"/>
                        </a:rPr>
                        <a:t>Total protein (g/l)</a:t>
                      </a: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33.48</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39.75</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38.18</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36.72</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2.46</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dirty="0">
                          <a:solidFill>
                            <a:srgbClr val="000000"/>
                          </a:solidFill>
                          <a:effectLst/>
                          <a:latin typeface="Times New Roman"/>
                          <a:ea typeface="Times New Roman"/>
                        </a:rPr>
                        <a:t>0.376</a:t>
                      </a:r>
                      <a:endParaRPr lang="en-US" sz="1800" dirty="0">
                        <a:solidFill>
                          <a:srgbClr val="000000"/>
                        </a:solidFill>
                        <a:effectLst/>
                        <a:latin typeface="Arial"/>
                        <a:ea typeface="Times New Roman"/>
                      </a:endParaRPr>
                    </a:p>
                  </a:txBody>
                  <a:tcPr marL="68580" marR="68580" marT="0" marB="0">
                    <a:lnL>
                      <a:noFill/>
                    </a:lnL>
                    <a:lnR>
                      <a:noFill/>
                    </a:lnR>
                    <a:lnT>
                      <a:noFill/>
                    </a:lnT>
                    <a:lnB>
                      <a:noFill/>
                    </a:lnB>
                  </a:tcPr>
                </a:tc>
              </a:tr>
              <a:tr h="396240">
                <a:tc>
                  <a:txBody>
                    <a:bodyPr/>
                    <a:lstStyle/>
                    <a:p>
                      <a:pPr marL="0" marR="0" algn="just">
                        <a:lnSpc>
                          <a:spcPct val="150000"/>
                        </a:lnSpc>
                        <a:spcBef>
                          <a:spcPts val="0"/>
                        </a:spcBef>
                        <a:spcAft>
                          <a:spcPts val="0"/>
                        </a:spcAft>
                      </a:pPr>
                      <a:r>
                        <a:rPr lang="en-US" sz="1800">
                          <a:effectLst/>
                          <a:latin typeface="Times New Roman"/>
                          <a:ea typeface="Times New Roman"/>
                        </a:rPr>
                        <a:t>Total cholesterol (mmol/l)</a:t>
                      </a: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3.92</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4.85</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4.81</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4.78</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0.26</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0.104</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r>
              <a:tr h="396240">
                <a:tc>
                  <a:txBody>
                    <a:bodyPr/>
                    <a:lstStyle/>
                    <a:p>
                      <a:pPr marL="0" marR="0" algn="just">
                        <a:lnSpc>
                          <a:spcPct val="150000"/>
                        </a:lnSpc>
                        <a:spcBef>
                          <a:spcPts val="0"/>
                        </a:spcBef>
                        <a:spcAft>
                          <a:spcPts val="0"/>
                        </a:spcAft>
                      </a:pPr>
                      <a:r>
                        <a:rPr lang="en-US" sz="1800">
                          <a:effectLst/>
                          <a:latin typeface="Times New Roman"/>
                          <a:ea typeface="Times New Roman"/>
                        </a:rPr>
                        <a:t>HDL cholesterol(mmol/l)</a:t>
                      </a: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1.89</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2.22</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2.27</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2.29</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0.27</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dirty="0">
                          <a:solidFill>
                            <a:srgbClr val="000000"/>
                          </a:solidFill>
                          <a:effectLst/>
                          <a:latin typeface="Times New Roman"/>
                          <a:ea typeface="Times New Roman"/>
                        </a:rPr>
                        <a:t>0.692</a:t>
                      </a:r>
                      <a:endParaRPr lang="en-US" sz="1800" dirty="0">
                        <a:solidFill>
                          <a:srgbClr val="000000"/>
                        </a:solidFill>
                        <a:effectLst/>
                        <a:latin typeface="Arial"/>
                        <a:ea typeface="Times New Roman"/>
                      </a:endParaRPr>
                    </a:p>
                  </a:txBody>
                  <a:tcPr marL="68580" marR="68580" marT="0" marB="0">
                    <a:lnL>
                      <a:noFill/>
                    </a:lnL>
                    <a:lnR>
                      <a:noFill/>
                    </a:lnR>
                    <a:lnT>
                      <a:noFill/>
                    </a:lnT>
                    <a:lnB>
                      <a:noFill/>
                    </a:lnB>
                  </a:tcPr>
                </a:tc>
              </a:tr>
              <a:tr h="396240">
                <a:tc>
                  <a:txBody>
                    <a:bodyPr/>
                    <a:lstStyle/>
                    <a:p>
                      <a:pPr marL="0" marR="0" algn="just">
                        <a:lnSpc>
                          <a:spcPct val="150000"/>
                        </a:lnSpc>
                        <a:spcBef>
                          <a:spcPts val="0"/>
                        </a:spcBef>
                        <a:spcAft>
                          <a:spcPts val="0"/>
                        </a:spcAft>
                      </a:pPr>
                      <a:r>
                        <a:rPr lang="en-US" sz="1800">
                          <a:effectLst/>
                          <a:latin typeface="Times New Roman"/>
                          <a:ea typeface="Times New Roman"/>
                        </a:rPr>
                        <a:t>Coronary risk(ratio)</a:t>
                      </a: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2.90</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3.01</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2.93</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3.18</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0.38</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0.953</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r>
              <a:tr h="396240">
                <a:tc>
                  <a:txBody>
                    <a:bodyPr/>
                    <a:lstStyle/>
                    <a:p>
                      <a:pPr marL="0" marR="0" algn="just">
                        <a:lnSpc>
                          <a:spcPct val="150000"/>
                        </a:lnSpc>
                        <a:spcBef>
                          <a:spcPts val="0"/>
                        </a:spcBef>
                        <a:spcAft>
                          <a:spcPts val="0"/>
                        </a:spcAft>
                      </a:pPr>
                      <a:r>
                        <a:rPr lang="en-US" sz="1800">
                          <a:effectLst/>
                          <a:latin typeface="Times New Roman"/>
                          <a:ea typeface="Times New Roman"/>
                        </a:rPr>
                        <a:t>LDL cholesterol(mmol/l)</a:t>
                      </a: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1.56</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2.02</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1.89</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1.87</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0.25</a:t>
                      </a:r>
                      <a:endParaRPr lang="en-US" sz="18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lnSpc>
                          <a:spcPct val="150000"/>
                        </a:lnSpc>
                        <a:spcBef>
                          <a:spcPts val="0"/>
                        </a:spcBef>
                        <a:spcAft>
                          <a:spcPts val="0"/>
                        </a:spcAft>
                      </a:pPr>
                      <a:r>
                        <a:rPr lang="en-US" sz="1800" dirty="0">
                          <a:solidFill>
                            <a:srgbClr val="000000"/>
                          </a:solidFill>
                          <a:effectLst/>
                          <a:latin typeface="Times New Roman"/>
                          <a:ea typeface="Times New Roman"/>
                        </a:rPr>
                        <a:t>0.628</a:t>
                      </a:r>
                      <a:endParaRPr lang="en-US" sz="1800" dirty="0">
                        <a:solidFill>
                          <a:srgbClr val="000000"/>
                        </a:solidFill>
                        <a:effectLst/>
                        <a:latin typeface="Arial"/>
                        <a:ea typeface="Times New Roman"/>
                      </a:endParaRPr>
                    </a:p>
                  </a:txBody>
                  <a:tcPr marL="68580" marR="68580" marT="0" marB="0">
                    <a:lnL>
                      <a:noFill/>
                    </a:lnL>
                    <a:lnR>
                      <a:noFill/>
                    </a:lnR>
                    <a:lnT>
                      <a:noFill/>
                    </a:lnT>
                    <a:lnB>
                      <a:noFill/>
                    </a:lnB>
                  </a:tcPr>
                </a:tc>
              </a:tr>
              <a:tr h="396240">
                <a:tc>
                  <a:txBody>
                    <a:bodyPr/>
                    <a:lstStyle/>
                    <a:p>
                      <a:pPr marL="0" marR="0" algn="just">
                        <a:lnSpc>
                          <a:spcPct val="150000"/>
                        </a:lnSpc>
                        <a:spcBef>
                          <a:spcPts val="0"/>
                        </a:spcBef>
                        <a:spcAft>
                          <a:spcPts val="0"/>
                        </a:spcAft>
                      </a:pPr>
                      <a:r>
                        <a:rPr lang="en-US" sz="1800">
                          <a:effectLst/>
                          <a:latin typeface="Times New Roman"/>
                          <a:ea typeface="Times New Roman"/>
                        </a:rPr>
                        <a:t>Triglycerides(mmol/l)</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1.04</a:t>
                      </a:r>
                      <a:endParaRPr lang="en-US" sz="1800">
                        <a:solidFill>
                          <a:srgbClr val="000000"/>
                        </a:solidFill>
                        <a:effectLst/>
                        <a:latin typeface="Arial"/>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1.31</a:t>
                      </a:r>
                      <a:endParaRPr lang="en-US" sz="1800">
                        <a:solidFill>
                          <a:srgbClr val="000000"/>
                        </a:solidFill>
                        <a:effectLst/>
                        <a:latin typeface="Arial"/>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1.41</a:t>
                      </a:r>
                      <a:endParaRPr lang="en-US" sz="1800">
                        <a:solidFill>
                          <a:srgbClr val="000000"/>
                        </a:solidFill>
                        <a:effectLst/>
                        <a:latin typeface="Arial"/>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1.37</a:t>
                      </a:r>
                      <a:endParaRPr lang="en-US" sz="1800">
                        <a:solidFill>
                          <a:srgbClr val="000000"/>
                        </a:solidFill>
                        <a:effectLst/>
                        <a:latin typeface="Arial"/>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a:solidFill>
                            <a:srgbClr val="000000"/>
                          </a:solidFill>
                          <a:effectLst/>
                          <a:latin typeface="Times New Roman"/>
                          <a:ea typeface="Times New Roman"/>
                        </a:rPr>
                        <a:t>0.15</a:t>
                      </a:r>
                      <a:endParaRPr lang="en-US" sz="1800">
                        <a:solidFill>
                          <a:srgbClr val="000000"/>
                        </a:solidFill>
                        <a:effectLst/>
                        <a:latin typeface="Arial"/>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800" dirty="0">
                          <a:solidFill>
                            <a:srgbClr val="000000"/>
                          </a:solidFill>
                          <a:effectLst/>
                          <a:latin typeface="Times New Roman"/>
                          <a:ea typeface="Times New Roman"/>
                        </a:rPr>
                        <a:t>0.387</a:t>
                      </a:r>
                      <a:endParaRPr lang="en-US" sz="1800" dirty="0">
                        <a:solidFill>
                          <a:srgbClr val="000000"/>
                        </a:solidFill>
                        <a:effectLst/>
                        <a:latin typeface="Arial"/>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613757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Autofit/>
          </a:bodyPr>
          <a:lstStyle/>
          <a:p>
            <a:r>
              <a:rPr lang="en-US" sz="3600" dirty="0"/>
              <a:t>Table 7: Cost- Benefits Assessment for guinea </a:t>
            </a:r>
            <a:r>
              <a:rPr lang="en-US" sz="3600" dirty="0" err="1"/>
              <a:t>keets</a:t>
            </a:r>
            <a:r>
              <a:rPr lang="en-US" sz="3600" dirty="0"/>
              <a:t>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97399239"/>
              </p:ext>
            </p:extLst>
          </p:nvPr>
        </p:nvGraphicFramePr>
        <p:xfrm>
          <a:off x="228602" y="1219200"/>
          <a:ext cx="8458198" cy="5562599"/>
        </p:xfrm>
        <a:graphic>
          <a:graphicData uri="http://schemas.openxmlformats.org/drawingml/2006/table">
            <a:tbl>
              <a:tblPr firstRow="1" firstCol="1" bandRow="1"/>
              <a:tblGrid>
                <a:gridCol w="3867351"/>
                <a:gridCol w="1086334"/>
                <a:gridCol w="1042881"/>
                <a:gridCol w="1230816"/>
                <a:gridCol w="1230816"/>
              </a:tblGrid>
              <a:tr h="339054">
                <a:tc rowSpan="2">
                  <a:txBody>
                    <a:bodyPr/>
                    <a:lstStyle/>
                    <a:p>
                      <a:pPr marL="0" marR="0" algn="just">
                        <a:spcBef>
                          <a:spcPts val="0"/>
                        </a:spcBef>
                        <a:spcAft>
                          <a:spcPts val="0"/>
                        </a:spcAft>
                      </a:pPr>
                      <a:r>
                        <a:rPr lang="en-US" sz="2000" dirty="0">
                          <a:solidFill>
                            <a:srgbClr val="000000"/>
                          </a:solidFill>
                          <a:effectLst/>
                          <a:latin typeface="Times New Roman"/>
                          <a:ea typeface="Times New Roman"/>
                        </a:rPr>
                        <a:t>Description</a:t>
                      </a:r>
                      <a:endParaRPr lang="en-US" sz="20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marL="0" marR="0" algn="just">
                        <a:spcBef>
                          <a:spcPts val="0"/>
                        </a:spcBef>
                        <a:spcAft>
                          <a:spcPts val="0"/>
                        </a:spcAft>
                      </a:pPr>
                      <a:r>
                        <a:rPr lang="en-US" sz="2000" dirty="0" err="1">
                          <a:solidFill>
                            <a:srgbClr val="000000"/>
                          </a:solidFill>
                          <a:effectLst/>
                          <a:latin typeface="Times New Roman"/>
                          <a:ea typeface="Times New Roman"/>
                        </a:rPr>
                        <a:t>Treatment</a:t>
                      </a:r>
                      <a:r>
                        <a:rPr lang="en-US" sz="2000" baseline="30000" dirty="0" err="1">
                          <a:solidFill>
                            <a:srgbClr val="000000"/>
                          </a:solidFill>
                          <a:effectLst/>
                          <a:latin typeface="Times New Roman"/>
                          <a:ea typeface="Times New Roman"/>
                        </a:rPr>
                        <a:t>a</a:t>
                      </a:r>
                      <a:endParaRPr lang="en-US" sz="20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39054">
                <a:tc vMerge="1">
                  <a:txBody>
                    <a:bodyPr/>
                    <a:lstStyle/>
                    <a:p>
                      <a:endParaRPr lang="en-US"/>
                    </a:p>
                  </a:txBody>
                  <a:tcPr/>
                </a:tc>
                <a:tc>
                  <a:txBody>
                    <a:bodyPr/>
                    <a:lstStyle/>
                    <a:p>
                      <a:pPr marL="0" marR="0" algn="just">
                        <a:spcBef>
                          <a:spcPts val="0"/>
                        </a:spcBef>
                        <a:spcAft>
                          <a:spcPts val="0"/>
                        </a:spcAft>
                      </a:pPr>
                      <a:r>
                        <a:rPr lang="en-US" sz="2000" dirty="0">
                          <a:solidFill>
                            <a:srgbClr val="000000"/>
                          </a:solidFill>
                          <a:effectLst/>
                          <a:latin typeface="Times New Roman"/>
                          <a:ea typeface="Times New Roman"/>
                        </a:rPr>
                        <a:t>Control</a:t>
                      </a:r>
                      <a:endParaRPr lang="en-US" sz="20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a:solidFill>
                            <a:srgbClr val="000000"/>
                          </a:solidFill>
                          <a:effectLst/>
                          <a:latin typeface="Times New Roman"/>
                          <a:ea typeface="Times New Roman"/>
                        </a:rPr>
                        <a:t>Daily</a:t>
                      </a:r>
                      <a:endParaRPr lang="en-US" sz="20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a:solidFill>
                            <a:srgbClr val="000000"/>
                          </a:solidFill>
                          <a:effectLst/>
                          <a:latin typeface="Times New Roman"/>
                          <a:ea typeface="Times New Roman"/>
                        </a:rPr>
                        <a:t>3CDW</a:t>
                      </a:r>
                      <a:endParaRPr lang="en-US" sz="20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a:solidFill>
                            <a:srgbClr val="000000"/>
                          </a:solidFill>
                          <a:effectLst/>
                          <a:latin typeface="Times New Roman"/>
                          <a:ea typeface="Times New Roman"/>
                        </a:rPr>
                        <a:t>7DREOW</a:t>
                      </a:r>
                      <a:endParaRPr lang="en-US" sz="20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9649">
                <a:tc>
                  <a:txBody>
                    <a:bodyPr/>
                    <a:lstStyle/>
                    <a:p>
                      <a:pPr algn="l" fontAlgn="b"/>
                      <a:r>
                        <a:rPr lang="en-US" sz="2000" b="0" i="0" u="none" strike="noStrike" dirty="0">
                          <a:solidFill>
                            <a:srgbClr val="000000"/>
                          </a:solidFill>
                          <a:effectLst/>
                          <a:latin typeface="Times New Roman" panose="02020603050405020304" pitchFamily="18" charset="0"/>
                          <a:cs typeface="Times New Roman" panose="02020603050405020304" pitchFamily="18" charset="0"/>
                        </a:rPr>
                        <a:t>Total feed intake/bird(1-8weeks) kg</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1.87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1.75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1.76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1.82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9649">
                <a:tc>
                  <a:txBody>
                    <a:bodyPr/>
                    <a:lstStyle/>
                    <a:p>
                      <a:pPr algn="l" fontAlgn="b"/>
                      <a:r>
                        <a:rPr lang="en-US" sz="2000" b="0" i="0" u="none" strike="noStrike" dirty="0">
                          <a:solidFill>
                            <a:srgbClr val="000000"/>
                          </a:solidFill>
                          <a:effectLst/>
                          <a:latin typeface="Times New Roman" panose="02020603050405020304" pitchFamily="18" charset="0"/>
                          <a:cs typeface="Times New Roman" panose="02020603050405020304" pitchFamily="18" charset="0"/>
                        </a:rPr>
                        <a:t>Feed Cost/kg (</a:t>
                      </a:r>
                      <a:r>
                        <a:rPr lang="en-US" sz="2000" b="0" i="0" u="none" strike="noStrike" dirty="0" err="1">
                          <a:solidFill>
                            <a:srgbClr val="000000"/>
                          </a:solidFill>
                          <a:effectLst/>
                          <a:latin typeface="Times New Roman" panose="02020603050405020304" pitchFamily="18" charset="0"/>
                          <a:cs typeface="Times New Roman" panose="02020603050405020304" pitchFamily="18" charset="0"/>
                        </a:rPr>
                        <a:t>Gh</a:t>
                      </a:r>
                      <a:r>
                        <a:rPr lang="en-US" sz="2000" b="0" i="0" u="none" strike="noStrike" dirty="0">
                          <a:solidFill>
                            <a:srgbClr val="000000"/>
                          </a:solidFill>
                          <a:effectLst/>
                          <a:latin typeface="Times New Roman" panose="02020603050405020304" pitchFamily="18" charset="0"/>
                          <a:cs typeface="Times New Roman" panose="02020603050405020304" pitchFamily="18" charset="0"/>
                        </a:rPr>
                        <a: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1.15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1.15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1.15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1.15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9649">
                <a:tc>
                  <a:txBody>
                    <a:bodyPr/>
                    <a:lstStyle/>
                    <a:p>
                      <a:pPr algn="l" fontAlgn="b"/>
                      <a:r>
                        <a:rPr lang="en-US" sz="2000" b="1" i="0" u="none" strike="noStrike" dirty="0">
                          <a:solidFill>
                            <a:srgbClr val="4472C4"/>
                          </a:solidFill>
                          <a:effectLst/>
                          <a:latin typeface="Times New Roman" panose="02020603050405020304" pitchFamily="18" charset="0"/>
                          <a:cs typeface="Times New Roman" panose="02020603050405020304" pitchFamily="18" charset="0"/>
                        </a:rPr>
                        <a:t>Total feed cost (GH¢)</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1" i="0" u="none" strike="noStrike">
                          <a:solidFill>
                            <a:srgbClr val="4472C4"/>
                          </a:solidFill>
                          <a:effectLst/>
                          <a:latin typeface="Times New Roman" panose="02020603050405020304" pitchFamily="18" charset="0"/>
                          <a:cs typeface="Times New Roman" panose="02020603050405020304" pitchFamily="18" charset="0"/>
                        </a:rPr>
                        <a:t>2.15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1" i="0" u="none" strike="noStrike">
                          <a:solidFill>
                            <a:srgbClr val="4472C4"/>
                          </a:solidFill>
                          <a:effectLst/>
                          <a:latin typeface="Times New Roman" panose="02020603050405020304" pitchFamily="18" charset="0"/>
                          <a:cs typeface="Times New Roman" panose="02020603050405020304" pitchFamily="18" charset="0"/>
                        </a:rPr>
                        <a:t>2.01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1" i="0" u="none" strike="noStrike">
                          <a:solidFill>
                            <a:srgbClr val="4472C4"/>
                          </a:solidFill>
                          <a:effectLst/>
                          <a:latin typeface="Times New Roman" panose="02020603050405020304" pitchFamily="18" charset="0"/>
                          <a:cs typeface="Times New Roman" panose="02020603050405020304" pitchFamily="18" charset="0"/>
                        </a:rPr>
                        <a:t>2.02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1" i="0" u="none" strike="noStrike">
                          <a:solidFill>
                            <a:srgbClr val="4472C4"/>
                          </a:solidFill>
                          <a:effectLst/>
                          <a:latin typeface="Times New Roman" panose="02020603050405020304" pitchFamily="18" charset="0"/>
                          <a:cs typeface="Times New Roman" panose="02020603050405020304" pitchFamily="18" charset="0"/>
                        </a:rPr>
                        <a:t>2.09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9649">
                <a:tc>
                  <a:txBody>
                    <a:bodyPr/>
                    <a:lstStyle/>
                    <a:p>
                      <a:pPr algn="l" fontAlgn="b"/>
                      <a:r>
                        <a:rPr lang="en-US" sz="2000" b="0" i="0" u="none" strike="noStrike" dirty="0">
                          <a:solidFill>
                            <a:srgbClr val="000000"/>
                          </a:solidFill>
                          <a:effectLst/>
                          <a:latin typeface="Times New Roman" panose="02020603050405020304" pitchFamily="18" charset="0"/>
                          <a:cs typeface="Times New Roman" panose="02020603050405020304" pitchFamily="18" charset="0"/>
                        </a:rPr>
                        <a:t>Cost of Drug(s)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0.81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0.00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0.00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0.00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9649">
                <a:tc>
                  <a:txBody>
                    <a:bodyPr/>
                    <a:lstStyle/>
                    <a:p>
                      <a:pPr algn="l" fontAlgn="b"/>
                      <a:r>
                        <a:rPr lang="en-US" sz="2000" b="0" i="0" u="none" strike="noStrike" dirty="0">
                          <a:solidFill>
                            <a:srgbClr val="000000"/>
                          </a:solidFill>
                          <a:effectLst/>
                          <a:latin typeface="Times New Roman" panose="02020603050405020304" pitchFamily="18" charset="0"/>
                          <a:cs typeface="Times New Roman" panose="02020603050405020304" pitchFamily="18" charset="0"/>
                        </a:rPr>
                        <a:t>Quantity of DFM used(ml)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0.00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28.68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7.98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7.64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9649">
                <a:tc>
                  <a:txBody>
                    <a:bodyPr/>
                    <a:lstStyle/>
                    <a:p>
                      <a:pPr algn="l" fontAlgn="b"/>
                      <a:r>
                        <a:rPr lang="en-US" sz="2000" b="0" i="0" u="none" strike="noStrike" dirty="0">
                          <a:solidFill>
                            <a:srgbClr val="000000"/>
                          </a:solidFill>
                          <a:effectLst/>
                          <a:latin typeface="Times New Roman" panose="02020603050405020304" pitchFamily="18" charset="0"/>
                          <a:cs typeface="Times New Roman" panose="02020603050405020304" pitchFamily="18" charset="0"/>
                        </a:rPr>
                        <a:t>Cost of DFM/ml (GH¢)</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Times New Roman" panose="02020603050405020304" pitchFamily="18" charset="0"/>
                          <a:cs typeface="Times New Roman" panose="02020603050405020304" pitchFamily="18" charset="0"/>
                        </a:rPr>
                        <a:t>0.00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0.02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0.02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0.02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8703">
                <a:tc>
                  <a:txBody>
                    <a:bodyPr/>
                    <a:lstStyle/>
                    <a:p>
                      <a:pPr algn="l" fontAlgn="b"/>
                      <a:r>
                        <a:rPr lang="en-US" sz="2000" b="1" i="0" u="none" strike="noStrike">
                          <a:solidFill>
                            <a:srgbClr val="4472C4"/>
                          </a:solidFill>
                          <a:effectLst/>
                          <a:latin typeface="Times New Roman" panose="02020603050405020304" pitchFamily="18" charset="0"/>
                          <a:cs typeface="Times New Roman" panose="02020603050405020304" pitchFamily="18" charset="0"/>
                        </a:rPr>
                        <a:t>Total Cost of Medication/DFM (GH¢)</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1" i="0" u="none" strike="noStrike" dirty="0">
                          <a:solidFill>
                            <a:srgbClr val="4472C4"/>
                          </a:solidFill>
                          <a:effectLst/>
                          <a:latin typeface="Times New Roman" panose="02020603050405020304" pitchFamily="18" charset="0"/>
                          <a:cs typeface="Times New Roman" panose="02020603050405020304" pitchFamily="18" charset="0"/>
                        </a:rPr>
                        <a:t>0.81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1" i="0" u="none" strike="noStrike" dirty="0">
                          <a:solidFill>
                            <a:srgbClr val="4472C4"/>
                          </a:solidFill>
                          <a:effectLst/>
                          <a:latin typeface="Times New Roman" panose="02020603050405020304" pitchFamily="18" charset="0"/>
                          <a:cs typeface="Times New Roman" panose="02020603050405020304" pitchFamily="18" charset="0"/>
                        </a:rPr>
                        <a:t>0.57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1" i="0" u="none" strike="noStrike">
                          <a:solidFill>
                            <a:srgbClr val="4472C4"/>
                          </a:solidFill>
                          <a:effectLst/>
                          <a:latin typeface="Times New Roman" panose="02020603050405020304" pitchFamily="18" charset="0"/>
                          <a:cs typeface="Times New Roman" panose="02020603050405020304" pitchFamily="18" charset="0"/>
                        </a:rPr>
                        <a:t>0.16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1" i="0" u="none" strike="noStrike">
                          <a:solidFill>
                            <a:srgbClr val="4472C4"/>
                          </a:solidFill>
                          <a:effectLst/>
                          <a:latin typeface="Times New Roman" panose="02020603050405020304" pitchFamily="18" charset="0"/>
                          <a:cs typeface="Times New Roman" panose="02020603050405020304" pitchFamily="18" charset="0"/>
                        </a:rPr>
                        <a:t>0.15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9649">
                <a:tc>
                  <a:txBody>
                    <a:bodyPr/>
                    <a:lstStyle/>
                    <a:p>
                      <a:pPr algn="l" fontAlgn="b"/>
                      <a:r>
                        <a:rPr lang="en-US" sz="2000" b="1" i="0" u="none" strike="noStrike">
                          <a:solidFill>
                            <a:srgbClr val="FF0000"/>
                          </a:solidFill>
                          <a:effectLst/>
                          <a:latin typeface="Times New Roman" panose="02020603050405020304" pitchFamily="18" charset="0"/>
                          <a:cs typeface="Times New Roman" panose="02020603050405020304" pitchFamily="18" charset="0"/>
                        </a:rPr>
                        <a:t>Overall Total Cost (GH¢)</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1" i="0" u="none" strike="noStrike">
                          <a:solidFill>
                            <a:srgbClr val="FF0000"/>
                          </a:solidFill>
                          <a:effectLst/>
                          <a:latin typeface="Times New Roman" panose="02020603050405020304" pitchFamily="18" charset="0"/>
                          <a:cs typeface="Times New Roman" panose="02020603050405020304" pitchFamily="18" charset="0"/>
                        </a:rPr>
                        <a:t>2.96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1" i="0" u="none" strike="noStrike" dirty="0">
                          <a:solidFill>
                            <a:srgbClr val="FF0000"/>
                          </a:solidFill>
                          <a:effectLst/>
                          <a:latin typeface="Times New Roman" panose="02020603050405020304" pitchFamily="18" charset="0"/>
                          <a:cs typeface="Times New Roman" panose="02020603050405020304" pitchFamily="18" charset="0"/>
                        </a:rPr>
                        <a:t>2.59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1" i="0" u="none" strike="noStrike" dirty="0">
                          <a:solidFill>
                            <a:srgbClr val="FF0000"/>
                          </a:solidFill>
                          <a:effectLst/>
                          <a:latin typeface="Times New Roman" panose="02020603050405020304" pitchFamily="18" charset="0"/>
                          <a:cs typeface="Times New Roman" panose="02020603050405020304" pitchFamily="18" charset="0"/>
                        </a:rPr>
                        <a:t>2.18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1" i="0" u="none" strike="noStrike">
                          <a:solidFill>
                            <a:srgbClr val="FF0000"/>
                          </a:solidFill>
                          <a:effectLst/>
                          <a:latin typeface="Times New Roman" panose="02020603050405020304" pitchFamily="18" charset="0"/>
                          <a:cs typeface="Times New Roman" panose="02020603050405020304" pitchFamily="18" charset="0"/>
                        </a:rPr>
                        <a:t>2.25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9649">
                <a:tc>
                  <a:txBody>
                    <a:bodyPr/>
                    <a:lstStyle/>
                    <a:p>
                      <a:pPr algn="l"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Overall Total Cost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0.93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0.81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Times New Roman" panose="02020603050405020304" pitchFamily="18" charset="0"/>
                          <a:cs typeface="Times New Roman" panose="02020603050405020304" pitchFamily="18" charset="0"/>
                        </a:rPr>
                        <a:t>0.68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0.70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9649">
                <a:tc>
                  <a:txBody>
                    <a:bodyPr/>
                    <a:lstStyle/>
                    <a:p>
                      <a:pPr algn="l"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Selling Price/kg</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14.00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14.00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Times New Roman" panose="02020603050405020304" pitchFamily="18" charset="0"/>
                          <a:cs typeface="Times New Roman" panose="02020603050405020304" pitchFamily="18" charset="0"/>
                        </a:rPr>
                        <a:t>14.00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14.00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9649">
                <a:tc>
                  <a:txBody>
                    <a:bodyPr/>
                    <a:lstStyle/>
                    <a:p>
                      <a:pPr algn="l"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Final weight/kg</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0.37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Times New Roman" panose="02020603050405020304" pitchFamily="18" charset="0"/>
                          <a:cs typeface="Times New Roman" panose="02020603050405020304" pitchFamily="18" charset="0"/>
                        </a:rPr>
                        <a:t>0.44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Times New Roman" panose="02020603050405020304" pitchFamily="18" charset="0"/>
                          <a:cs typeface="Times New Roman" panose="02020603050405020304" pitchFamily="18" charset="0"/>
                        </a:rPr>
                        <a:t>0.39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Times New Roman" panose="02020603050405020304" pitchFamily="18" charset="0"/>
                          <a:cs typeface="Times New Roman" panose="02020603050405020304" pitchFamily="18" charset="0"/>
                        </a:rPr>
                        <a:t>0.37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9649">
                <a:tc>
                  <a:txBody>
                    <a:bodyPr/>
                    <a:lstStyle/>
                    <a:p>
                      <a:pPr algn="l" fontAlgn="b"/>
                      <a:r>
                        <a:rPr lang="en-US" sz="2000" b="1" i="0" u="none" strike="noStrike">
                          <a:solidFill>
                            <a:srgbClr val="FF0000"/>
                          </a:solidFill>
                          <a:effectLst/>
                          <a:latin typeface="Times New Roman" panose="02020603050405020304" pitchFamily="18" charset="0"/>
                          <a:cs typeface="Times New Roman" panose="02020603050405020304" pitchFamily="18" charset="0"/>
                        </a:rPr>
                        <a:t>Total income/bird</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1" i="0" u="none" strike="noStrike">
                          <a:solidFill>
                            <a:srgbClr val="FF0000"/>
                          </a:solidFill>
                          <a:effectLst/>
                          <a:latin typeface="Times New Roman" panose="02020603050405020304" pitchFamily="18" charset="0"/>
                          <a:cs typeface="Times New Roman" panose="02020603050405020304" pitchFamily="18" charset="0"/>
                        </a:rPr>
                        <a:t>5.18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1" i="0" u="none" strike="noStrike">
                          <a:solidFill>
                            <a:srgbClr val="FF0000"/>
                          </a:solidFill>
                          <a:effectLst/>
                          <a:latin typeface="Times New Roman" panose="02020603050405020304" pitchFamily="18" charset="0"/>
                          <a:cs typeface="Times New Roman" panose="02020603050405020304" pitchFamily="18" charset="0"/>
                        </a:rPr>
                        <a:t>6.16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1" i="0" u="none" strike="noStrike">
                          <a:solidFill>
                            <a:srgbClr val="FF0000"/>
                          </a:solidFill>
                          <a:effectLst/>
                          <a:latin typeface="Times New Roman" panose="02020603050405020304" pitchFamily="18" charset="0"/>
                          <a:cs typeface="Times New Roman" panose="02020603050405020304" pitchFamily="18" charset="0"/>
                        </a:rPr>
                        <a:t>5.46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1" i="0" u="none" strike="noStrike" dirty="0">
                          <a:solidFill>
                            <a:srgbClr val="FF0000"/>
                          </a:solidFill>
                          <a:effectLst/>
                          <a:latin typeface="Times New Roman" panose="02020603050405020304" pitchFamily="18" charset="0"/>
                          <a:cs typeface="Times New Roman" panose="02020603050405020304" pitchFamily="18" charset="0"/>
                        </a:rPr>
                        <a:t>5.18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9649">
                <a:tc>
                  <a:txBody>
                    <a:bodyPr/>
                    <a:lstStyle/>
                    <a:p>
                      <a:pPr algn="l" fontAlgn="b"/>
                      <a:r>
                        <a:rPr lang="en-US" sz="2000" b="1" i="0" u="none" strike="noStrike">
                          <a:solidFill>
                            <a:srgbClr val="FF0000"/>
                          </a:solidFill>
                          <a:effectLst/>
                          <a:latin typeface="Times New Roman" panose="02020603050405020304" pitchFamily="18" charset="0"/>
                          <a:cs typeface="Times New Roman" panose="02020603050405020304" pitchFamily="18" charset="0"/>
                        </a:rPr>
                        <a:t>Profit(GH¢)</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1" i="0" u="none" strike="noStrike" dirty="0">
                          <a:solidFill>
                            <a:srgbClr val="FF0000"/>
                          </a:solidFill>
                          <a:effectLst/>
                          <a:latin typeface="Times New Roman" panose="02020603050405020304" pitchFamily="18" charset="0"/>
                          <a:cs typeface="Times New Roman" panose="02020603050405020304" pitchFamily="18" charset="0"/>
                        </a:rPr>
                        <a:t>2.22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1" i="0" u="none" strike="noStrike">
                          <a:solidFill>
                            <a:srgbClr val="FF0000"/>
                          </a:solidFill>
                          <a:effectLst/>
                          <a:latin typeface="Times New Roman" panose="02020603050405020304" pitchFamily="18" charset="0"/>
                          <a:cs typeface="Times New Roman" panose="02020603050405020304" pitchFamily="18" charset="0"/>
                        </a:rPr>
                        <a:t>3.57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1" i="0" u="none" strike="noStrike">
                          <a:solidFill>
                            <a:srgbClr val="FF0000"/>
                          </a:solidFill>
                          <a:effectLst/>
                          <a:latin typeface="Times New Roman" panose="02020603050405020304" pitchFamily="18" charset="0"/>
                          <a:cs typeface="Times New Roman" panose="02020603050405020304" pitchFamily="18" charset="0"/>
                        </a:rPr>
                        <a:t>3.28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1" i="0" u="none" strike="noStrike" dirty="0">
                          <a:solidFill>
                            <a:srgbClr val="FF0000"/>
                          </a:solidFill>
                          <a:effectLst/>
                          <a:latin typeface="Times New Roman" panose="02020603050405020304" pitchFamily="18" charset="0"/>
                          <a:cs typeface="Times New Roman" panose="02020603050405020304" pitchFamily="18" charset="0"/>
                        </a:rPr>
                        <a:t>2.93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9905586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a:xfrm>
            <a:off x="0" y="1152984"/>
            <a:ext cx="9050628" cy="5300259"/>
          </a:xfrm>
        </p:spPr>
        <p:txBody>
          <a:bodyPr>
            <a:noAutofit/>
          </a:bodyPr>
          <a:lstStyle/>
          <a:p>
            <a:r>
              <a:rPr lang="en-US" sz="3600" dirty="0">
                <a:latin typeface="Times New Roman" panose="02020603050405020304" pitchFamily="18" charset="0"/>
                <a:cs typeface="Times New Roman" panose="02020603050405020304" pitchFamily="18" charset="0"/>
              </a:rPr>
              <a:t>A</a:t>
            </a:r>
            <a:r>
              <a:rPr lang="en-US" sz="3600" dirty="0" smtClean="0">
                <a:latin typeface="Times New Roman" panose="02020603050405020304" pitchFamily="18" charset="0"/>
                <a:cs typeface="Times New Roman" panose="02020603050405020304" pitchFamily="18" charset="0"/>
              </a:rPr>
              <a:t>dministering </a:t>
            </a:r>
            <a:r>
              <a:rPr lang="en-US" sz="3600" dirty="0">
                <a:latin typeface="Times New Roman" panose="02020603050405020304" pitchFamily="18" charset="0"/>
                <a:cs typeface="Times New Roman" panose="02020603050405020304" pitchFamily="18" charset="0"/>
              </a:rPr>
              <a:t>DFM (RE3) through water </a:t>
            </a:r>
            <a:r>
              <a:rPr lang="en-US" sz="3600" dirty="0" smtClean="0">
                <a:latin typeface="Times New Roman" panose="02020603050405020304" pitchFamily="18" charset="0"/>
                <a:cs typeface="Times New Roman" panose="02020603050405020304" pitchFamily="18" charset="0"/>
              </a:rPr>
              <a:t>could reduce </a:t>
            </a:r>
            <a:r>
              <a:rPr lang="en-US" sz="3600" dirty="0">
                <a:latin typeface="Times New Roman" panose="02020603050405020304" pitchFamily="18" charset="0"/>
                <a:cs typeface="Times New Roman" panose="02020603050405020304" pitchFamily="18" charset="0"/>
              </a:rPr>
              <a:t>feed intake/bird and improves feed conversion ratio.  </a:t>
            </a:r>
            <a:endParaRPr lang="en-US" sz="3600" dirty="0" smtClean="0">
              <a:latin typeface="Times New Roman" panose="02020603050405020304" pitchFamily="18" charset="0"/>
              <a:cs typeface="Times New Roman" panose="02020603050405020304" pitchFamily="18" charset="0"/>
            </a:endParaRPr>
          </a:p>
          <a:p>
            <a:r>
              <a:rPr lang="en-US" sz="3600" dirty="0" smtClean="0">
                <a:latin typeface="Times New Roman" panose="02020603050405020304" pitchFamily="18" charset="0"/>
                <a:cs typeface="Times New Roman" panose="02020603050405020304" pitchFamily="18" charset="0"/>
              </a:rPr>
              <a:t>DFM </a:t>
            </a:r>
            <a:r>
              <a:rPr lang="en-US" sz="3600" dirty="0">
                <a:latin typeface="Times New Roman" panose="02020603050405020304" pitchFamily="18" charset="0"/>
                <a:cs typeface="Times New Roman" panose="02020603050405020304" pitchFamily="18" charset="0"/>
              </a:rPr>
              <a:t>(</a:t>
            </a:r>
            <a:r>
              <a:rPr lang="en-GB" sz="3600" dirty="0">
                <a:latin typeface="Times New Roman" panose="02020603050405020304" pitchFamily="18" charset="0"/>
                <a:cs typeface="Times New Roman" panose="02020603050405020304" pitchFamily="18" charset="0"/>
              </a:rPr>
              <a:t>RE3</a:t>
            </a:r>
            <a:r>
              <a:rPr lang="en-GB" sz="3600" baseline="30000" dirty="0">
                <a:latin typeface="Times New Roman" panose="02020603050405020304" pitchFamily="18" charset="0"/>
                <a:cs typeface="Times New Roman" panose="02020603050405020304" pitchFamily="18" charset="0"/>
              </a:rPr>
              <a:t>®</a:t>
            </a:r>
            <a:r>
              <a:rPr lang="en-US" sz="3600" dirty="0">
                <a:latin typeface="Times New Roman" panose="02020603050405020304" pitchFamily="18" charset="0"/>
                <a:cs typeface="Times New Roman" panose="02020603050405020304" pitchFamily="18" charset="0"/>
              </a:rPr>
              <a:t>) should be supplemented on regular basis because the one week supplementation with a one week break did not give a good growth performance. </a:t>
            </a:r>
            <a:endParaRPr lang="en-US" sz="3600" dirty="0" smtClean="0">
              <a:latin typeface="Times New Roman" panose="02020603050405020304" pitchFamily="18" charset="0"/>
              <a:cs typeface="Times New Roman" panose="02020603050405020304" pitchFamily="18" charset="0"/>
            </a:endParaRPr>
          </a:p>
          <a:p>
            <a:pPr marL="0" indent="0">
              <a:buNone/>
            </a:pPr>
            <a:endParaRPr lang="en-US" sz="3600" dirty="0"/>
          </a:p>
        </p:txBody>
      </p:sp>
      <p:sp>
        <p:nvSpPr>
          <p:cNvPr id="6" name="Slide Number Placeholder 5"/>
          <p:cNvSpPr>
            <a:spLocks noGrp="1"/>
          </p:cNvSpPr>
          <p:nvPr>
            <p:ph type="sldNum" sz="quarter" idx="12"/>
          </p:nvPr>
        </p:nvSpPr>
        <p:spPr/>
        <p:txBody>
          <a:bodyPr/>
          <a:lstStyle/>
          <a:p>
            <a:fld id="{0AD00562-6421-4ADC-AEE2-37C096111C98}" type="slidenum">
              <a:rPr lang="en-US" smtClean="0"/>
              <a:t>23</a:t>
            </a:fld>
            <a:endParaRPr lang="en-US"/>
          </a:p>
        </p:txBody>
      </p:sp>
    </p:spTree>
    <p:extLst>
      <p:ext uri="{BB962C8B-B14F-4D97-AF65-F5344CB8AC3E}">
        <p14:creationId xmlns:p14="http://schemas.microsoft.com/office/powerpoint/2010/main" val="244433742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774" y="669702"/>
            <a:ext cx="8335851" cy="5578698"/>
          </a:xfrm>
        </p:spPr>
        <p:txBody>
          <a:bodyPr/>
          <a:lstStyle/>
          <a:p>
            <a:r>
              <a:rPr lang="en-US" sz="3600" dirty="0">
                <a:latin typeface="Times New Roman" panose="02020603050405020304" pitchFamily="18" charset="0"/>
                <a:cs typeface="Times New Roman" panose="02020603050405020304" pitchFamily="18" charset="0"/>
              </a:rPr>
              <a:t>DFM (</a:t>
            </a:r>
            <a:r>
              <a:rPr lang="en-GB" sz="3600" dirty="0">
                <a:latin typeface="Times New Roman" panose="02020603050405020304" pitchFamily="18" charset="0"/>
                <a:cs typeface="Times New Roman" panose="02020603050405020304" pitchFamily="18" charset="0"/>
              </a:rPr>
              <a:t>RE3</a:t>
            </a:r>
            <a:r>
              <a:rPr lang="en-GB" sz="3600" baseline="30000" dirty="0">
                <a:latin typeface="Times New Roman" panose="02020603050405020304" pitchFamily="18" charset="0"/>
                <a:cs typeface="Times New Roman" panose="02020603050405020304" pitchFamily="18" charset="0"/>
              </a:rPr>
              <a:t>®</a:t>
            </a:r>
            <a:r>
              <a:rPr lang="en-US" sz="3600" dirty="0">
                <a:latin typeface="Times New Roman" panose="02020603050405020304" pitchFamily="18" charset="0"/>
                <a:cs typeface="Times New Roman" panose="02020603050405020304" pitchFamily="18" charset="0"/>
              </a:rPr>
              <a:t>) can replace </a:t>
            </a:r>
            <a:r>
              <a:rPr lang="en-US" sz="3600" dirty="0" err="1">
                <a:latin typeface="Times New Roman" panose="02020603050405020304" pitchFamily="18" charset="0"/>
                <a:cs typeface="Times New Roman" panose="02020603050405020304" pitchFamily="18" charset="0"/>
              </a:rPr>
              <a:t>coccidiostat</a:t>
            </a:r>
            <a:r>
              <a:rPr lang="en-US" sz="3600" dirty="0">
                <a:latin typeface="Times New Roman" panose="02020603050405020304" pitchFamily="18" charset="0"/>
                <a:cs typeface="Times New Roman" panose="02020603050405020304" pitchFamily="18" charset="0"/>
              </a:rPr>
              <a:t> and </a:t>
            </a:r>
            <a:r>
              <a:rPr lang="en-US" sz="3600" dirty="0" err="1">
                <a:latin typeface="Times New Roman" panose="02020603050405020304" pitchFamily="18" charset="0"/>
                <a:cs typeface="Times New Roman" panose="02020603050405020304" pitchFamily="18" charset="0"/>
              </a:rPr>
              <a:t>dewormer</a:t>
            </a:r>
            <a:r>
              <a:rPr lang="en-US" sz="3600" dirty="0">
                <a:latin typeface="Times New Roman" panose="02020603050405020304" pitchFamily="18" charset="0"/>
                <a:cs typeface="Times New Roman" panose="02020603050405020304" pitchFamily="18" charset="0"/>
              </a:rPr>
              <a:t> for eight weeks on a good litter in an intensive brooding. </a:t>
            </a:r>
          </a:p>
          <a:p>
            <a:endParaRPr lang="en-US" dirty="0"/>
          </a:p>
        </p:txBody>
      </p:sp>
      <p:sp>
        <p:nvSpPr>
          <p:cNvPr id="5" name="Slide Number Placeholder 4"/>
          <p:cNvSpPr>
            <a:spLocks noGrp="1"/>
          </p:cNvSpPr>
          <p:nvPr>
            <p:ph type="sldNum" sz="quarter" idx="12"/>
          </p:nvPr>
        </p:nvSpPr>
        <p:spPr/>
        <p:txBody>
          <a:bodyPr/>
          <a:lstStyle/>
          <a:p>
            <a:fld id="{0AD00562-6421-4ADC-AEE2-37C096111C98}" type="slidenum">
              <a:rPr lang="en-US" smtClean="0"/>
              <a:t>24</a:t>
            </a:fld>
            <a:endParaRPr lang="en-US"/>
          </a:p>
        </p:txBody>
      </p:sp>
    </p:spTree>
    <p:extLst>
      <p:ext uri="{BB962C8B-B14F-4D97-AF65-F5344CB8AC3E}">
        <p14:creationId xmlns:p14="http://schemas.microsoft.com/office/powerpoint/2010/main" val="248366736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latin typeface="Times New Roman" panose="02020603050405020304" pitchFamily="18" charset="0"/>
                <a:cs typeface="Times New Roman" panose="02020603050405020304" pitchFamily="18" charset="0"/>
              </a:rPr>
              <a:t>RECOMMENDATIONS</a:t>
            </a:r>
            <a:endParaRPr lang="en-US" sz="54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713" y="1629501"/>
            <a:ext cx="9060287" cy="5705017"/>
          </a:xfrm>
        </p:spPr>
        <p:txBody>
          <a:bodyPr>
            <a:normAutofit fontScale="32500" lnSpcReduction="20000"/>
          </a:bodyPr>
          <a:lstStyle/>
          <a:p>
            <a:r>
              <a:rPr lang="en-US" sz="13500" dirty="0">
                <a:latin typeface="Times New Roman" panose="02020603050405020304" pitchFamily="18" charset="0"/>
                <a:cs typeface="Times New Roman" panose="02020603050405020304" pitchFamily="18" charset="0"/>
              </a:rPr>
              <a:t>There is the need to conduct a research on different levels of DFM (RE3) in guinea keets to access the least and best inclusion level for the guinea savanna ecological zone as the manufacturer’s recommendation of 1.5ml/liter might differ with the environmental conditions</a:t>
            </a:r>
            <a:r>
              <a:rPr lang="en-US" sz="13500" dirty="0" smtClean="0">
                <a:latin typeface="Times New Roman" panose="02020603050405020304" pitchFamily="18" charset="0"/>
                <a:cs typeface="Times New Roman" panose="02020603050405020304" pitchFamily="18" charset="0"/>
              </a:rPr>
              <a:t>.</a:t>
            </a:r>
          </a:p>
          <a:p>
            <a:endParaRPr lang="en-US" dirty="0"/>
          </a:p>
        </p:txBody>
      </p:sp>
      <p:sp>
        <p:nvSpPr>
          <p:cNvPr id="6" name="Slide Number Placeholder 5"/>
          <p:cNvSpPr>
            <a:spLocks noGrp="1"/>
          </p:cNvSpPr>
          <p:nvPr>
            <p:ph type="sldNum" sz="quarter" idx="12"/>
          </p:nvPr>
        </p:nvSpPr>
        <p:spPr/>
        <p:txBody>
          <a:bodyPr/>
          <a:lstStyle/>
          <a:p>
            <a:fld id="{0AD00562-6421-4ADC-AEE2-37C096111C98}" type="slidenum">
              <a:rPr lang="en-US" smtClean="0"/>
              <a:t>25</a:t>
            </a:fld>
            <a:endParaRPr lang="en-US"/>
          </a:p>
        </p:txBody>
      </p:sp>
    </p:spTree>
    <p:extLst>
      <p:ext uri="{BB962C8B-B14F-4D97-AF65-F5344CB8AC3E}">
        <p14:creationId xmlns:p14="http://schemas.microsoft.com/office/powerpoint/2010/main" val="375731467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4207" y="450762"/>
            <a:ext cx="8799489" cy="5797638"/>
          </a:xfrm>
        </p:spPr>
        <p:txBody>
          <a:bodyPr>
            <a:normAutofit fontScale="47500" lnSpcReduction="20000"/>
          </a:bodyPr>
          <a:lstStyle/>
          <a:p>
            <a:r>
              <a:rPr lang="en-US" sz="9600" dirty="0">
                <a:latin typeface="Times New Roman" panose="02020603050405020304" pitchFamily="18" charset="0"/>
                <a:cs typeface="Times New Roman" panose="02020603050405020304" pitchFamily="18" charset="0"/>
              </a:rPr>
              <a:t>Future examination of large bird population is recommended as well as immune competence from the spleen, Thymus and bursa </a:t>
            </a:r>
            <a:r>
              <a:rPr lang="en-US" sz="9600" dirty="0" err="1">
                <a:latin typeface="Times New Roman" panose="02020603050405020304" pitchFamily="18" charset="0"/>
                <a:cs typeface="Times New Roman" panose="02020603050405020304" pitchFamily="18" charset="0"/>
              </a:rPr>
              <a:t>Fibriosis</a:t>
            </a:r>
            <a:r>
              <a:rPr lang="en-US" sz="9600" dirty="0">
                <a:latin typeface="Times New Roman" panose="02020603050405020304" pitchFamily="18" charset="0"/>
                <a:cs typeface="Times New Roman" panose="02020603050405020304" pitchFamily="18" charset="0"/>
              </a:rPr>
              <a:t> for evidence of increased immune competence in probiotic administered birds.</a:t>
            </a:r>
          </a:p>
          <a:p>
            <a:endParaRPr lang="en-US" dirty="0"/>
          </a:p>
        </p:txBody>
      </p:sp>
      <p:sp>
        <p:nvSpPr>
          <p:cNvPr id="5" name="Slide Number Placeholder 4"/>
          <p:cNvSpPr>
            <a:spLocks noGrp="1"/>
          </p:cNvSpPr>
          <p:nvPr>
            <p:ph type="sldNum" sz="quarter" idx="12"/>
          </p:nvPr>
        </p:nvSpPr>
        <p:spPr/>
        <p:txBody>
          <a:bodyPr/>
          <a:lstStyle/>
          <a:p>
            <a:fld id="{0AD00562-6421-4ADC-AEE2-37C096111C98}" type="slidenum">
              <a:rPr lang="en-US" smtClean="0"/>
              <a:t>26</a:t>
            </a:fld>
            <a:endParaRPr lang="en-US"/>
          </a:p>
        </p:txBody>
      </p:sp>
    </p:spTree>
    <p:extLst>
      <p:ext uri="{BB962C8B-B14F-4D97-AF65-F5344CB8AC3E}">
        <p14:creationId xmlns:p14="http://schemas.microsoft.com/office/powerpoint/2010/main" val="5528137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6000" dirty="0" smtClean="0"/>
              <a:t>Introduction</a:t>
            </a:r>
            <a:endParaRPr lang="en-US" sz="6000" dirty="0"/>
          </a:p>
        </p:txBody>
      </p:sp>
      <p:sp>
        <p:nvSpPr>
          <p:cNvPr id="3" name="Content Placeholder 2"/>
          <p:cNvSpPr>
            <a:spLocks noGrp="1"/>
          </p:cNvSpPr>
          <p:nvPr>
            <p:ph idx="1"/>
          </p:nvPr>
        </p:nvSpPr>
        <p:spPr>
          <a:xfrm>
            <a:off x="76200" y="914400"/>
            <a:ext cx="9067800" cy="5791200"/>
          </a:xfrm>
        </p:spPr>
        <p:txBody>
          <a:bodyPr>
            <a:noAutofit/>
          </a:bodyPr>
          <a:lstStyle/>
          <a:p>
            <a:pPr marL="0" indent="0" algn="just">
              <a:buNone/>
            </a:pPr>
            <a:r>
              <a:rPr lang="en-US" sz="5400" dirty="0"/>
              <a:t>Antibiotics have been used in animal </a:t>
            </a:r>
            <a:r>
              <a:rPr lang="en-US" sz="5400" dirty="0" smtClean="0"/>
              <a:t>feed for the </a:t>
            </a:r>
            <a:r>
              <a:rPr lang="en-US" sz="5400" dirty="0"/>
              <a:t>therapeutic treatment of clinically sick animals, for disease </a:t>
            </a:r>
            <a:r>
              <a:rPr lang="en-US" sz="5400" dirty="0" smtClean="0"/>
              <a:t>prophylaxis and </a:t>
            </a:r>
            <a:r>
              <a:rPr lang="en-US" sz="5400" dirty="0"/>
              <a:t>for promotion of growth and feed efficiency (McEwen, 2002). </a:t>
            </a:r>
          </a:p>
        </p:txBody>
      </p:sp>
      <p:sp>
        <p:nvSpPr>
          <p:cNvPr id="6" name="Slide Number Placeholder 5"/>
          <p:cNvSpPr>
            <a:spLocks noGrp="1"/>
          </p:cNvSpPr>
          <p:nvPr>
            <p:ph type="sldNum" sz="quarter" idx="12"/>
          </p:nvPr>
        </p:nvSpPr>
        <p:spPr/>
        <p:txBody>
          <a:bodyPr/>
          <a:lstStyle/>
          <a:p>
            <a:fld id="{0AD00562-6421-4ADC-AEE2-37C096111C98}" type="slidenum">
              <a:rPr lang="en-US" smtClean="0"/>
              <a:t>3</a:t>
            </a:fld>
            <a:endParaRPr lang="en-US"/>
          </a:p>
        </p:txBody>
      </p:sp>
    </p:spTree>
    <p:extLst>
      <p:ext uri="{BB962C8B-B14F-4D97-AF65-F5344CB8AC3E}">
        <p14:creationId xmlns:p14="http://schemas.microsoft.com/office/powerpoint/2010/main" val="131336764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8944378" cy="6632811"/>
          </a:xfrm>
        </p:spPr>
        <p:txBody>
          <a:bodyPr>
            <a:noAutofit/>
          </a:bodyPr>
          <a:lstStyle/>
          <a:p>
            <a:pPr algn="just">
              <a:buFont typeface="Wingdings" panose="05000000000000000000" pitchFamily="2" charset="2"/>
              <a:buChar char="Ø"/>
            </a:pPr>
            <a:r>
              <a:rPr lang="en-US" sz="4800" dirty="0">
                <a:latin typeface="Times New Roman" panose="02020603050405020304" pitchFamily="18" charset="0"/>
                <a:cs typeface="Times New Roman" panose="02020603050405020304" pitchFamily="18" charset="0"/>
              </a:rPr>
              <a:t>T</a:t>
            </a:r>
            <a:r>
              <a:rPr lang="en-US" sz="4800" dirty="0" smtClean="0">
                <a:latin typeface="Times New Roman" panose="02020603050405020304" pitchFamily="18" charset="0"/>
                <a:cs typeface="Times New Roman" panose="02020603050405020304" pitchFamily="18" charset="0"/>
              </a:rPr>
              <a:t>he </a:t>
            </a:r>
            <a:r>
              <a:rPr lang="en-US" sz="4800" dirty="0">
                <a:latin typeface="Times New Roman" panose="02020603050405020304" pitchFamily="18" charset="0"/>
                <a:cs typeface="Times New Roman" panose="02020603050405020304" pitchFamily="18" charset="0"/>
              </a:rPr>
              <a:t>injudicious and persistent sub therapeutic antibiotics addition in poultry feed has become undesirable due to their residues in meat products and development of antibiotic-resistant bacteria population in animals and humans</a:t>
            </a:r>
            <a:r>
              <a:rPr lang="en-US" sz="4800" dirty="0" smtClean="0">
                <a:latin typeface="Times New Roman" panose="02020603050405020304" pitchFamily="18" charset="0"/>
                <a:cs typeface="Times New Roman" panose="02020603050405020304" pitchFamily="18" charset="0"/>
              </a:rPr>
              <a:t>.</a:t>
            </a:r>
            <a:endParaRPr lang="en-US" sz="4800"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0AD00562-6421-4ADC-AEE2-37C096111C98}" type="slidenum">
              <a:rPr lang="en-US" smtClean="0"/>
              <a:t>4</a:t>
            </a:fld>
            <a:endParaRPr lang="en-US"/>
          </a:p>
        </p:txBody>
      </p:sp>
    </p:spTree>
    <p:extLst>
      <p:ext uri="{BB962C8B-B14F-4D97-AF65-F5344CB8AC3E}">
        <p14:creationId xmlns:p14="http://schemas.microsoft.com/office/powerpoint/2010/main" val="381796318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7175" y="381001"/>
            <a:ext cx="8601075" cy="6328893"/>
          </a:xfrm>
        </p:spPr>
        <p:txBody>
          <a:bodyPr>
            <a:normAutofit fontScale="77500" lnSpcReduction="20000"/>
          </a:bodyPr>
          <a:lstStyle/>
          <a:p>
            <a:pPr marL="0" indent="0">
              <a:buNone/>
            </a:pPr>
            <a:endParaRPr lang="en-US" dirty="0" smtClean="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Ø"/>
            </a:pPr>
            <a:r>
              <a:rPr lang="en-US" sz="5800" dirty="0">
                <a:latin typeface="Times New Roman" panose="02020603050405020304" pitchFamily="18" charset="0"/>
                <a:cs typeface="Times New Roman" panose="02020603050405020304" pitchFamily="18" charset="0"/>
              </a:rPr>
              <a:t>The use of probiotics may provide an alternative to the administration of sub-therapeutic levels of antibiotics (O’Dea et al., 2007). </a:t>
            </a:r>
            <a:endParaRPr lang="en-US" sz="5800" dirty="0" smtClean="0">
              <a:latin typeface="Times New Roman" panose="02020603050405020304" pitchFamily="18" charset="0"/>
              <a:cs typeface="Times New Roman" panose="02020603050405020304" pitchFamily="18" charset="0"/>
            </a:endParaRPr>
          </a:p>
          <a:p>
            <a:pPr marL="0" indent="0" algn="just">
              <a:buNone/>
            </a:pPr>
            <a:endParaRPr lang="en-US" sz="5800" dirty="0" smtClean="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Ø"/>
            </a:pPr>
            <a:r>
              <a:rPr lang="en-US" sz="5800" dirty="0">
                <a:latin typeface="Times New Roman" panose="02020603050405020304" pitchFamily="18" charset="0"/>
                <a:cs typeface="Times New Roman" panose="02020603050405020304" pitchFamily="18" charset="0"/>
              </a:rPr>
              <a:t>Probiotic is a live organism that serves as a natural feed supplement which does not develop resistivity like antibiotics (</a:t>
            </a:r>
            <a:r>
              <a:rPr lang="en-US" sz="5800" dirty="0"/>
              <a:t>Hargis, 2008)</a:t>
            </a:r>
            <a:endParaRPr lang="en-US" sz="5800" dirty="0">
              <a:latin typeface="Times New Roman" panose="02020603050405020304" pitchFamily="18" charset="0"/>
              <a:cs typeface="Times New Roman" panose="02020603050405020304" pitchFamily="18" charset="0"/>
            </a:endParaRPr>
          </a:p>
          <a:p>
            <a:pPr marL="0" indent="0">
              <a:buNone/>
            </a:pPr>
            <a:endParaRPr lang="en-US" sz="5800" dirty="0">
              <a:latin typeface="Times New Roman" panose="02020603050405020304" pitchFamily="18" charset="0"/>
              <a:cs typeface="Times New Roman" panose="02020603050405020304" pitchFamily="18" charset="0"/>
            </a:endParaRPr>
          </a:p>
          <a:p>
            <a:endParaRPr lang="en-US" dirty="0"/>
          </a:p>
        </p:txBody>
      </p:sp>
      <p:sp>
        <p:nvSpPr>
          <p:cNvPr id="5" name="Slide Number Placeholder 4"/>
          <p:cNvSpPr>
            <a:spLocks noGrp="1"/>
          </p:cNvSpPr>
          <p:nvPr>
            <p:ph type="sldNum" sz="quarter" idx="12"/>
          </p:nvPr>
        </p:nvSpPr>
        <p:spPr/>
        <p:txBody>
          <a:bodyPr/>
          <a:lstStyle/>
          <a:p>
            <a:fld id="{0AD00562-6421-4ADC-AEE2-37C096111C98}" type="slidenum">
              <a:rPr lang="en-US" smtClean="0"/>
              <a:t>5</a:t>
            </a:fld>
            <a:endParaRPr lang="en-US"/>
          </a:p>
        </p:txBody>
      </p:sp>
    </p:spTree>
    <p:extLst>
      <p:ext uri="{BB962C8B-B14F-4D97-AF65-F5344CB8AC3E}">
        <p14:creationId xmlns:p14="http://schemas.microsoft.com/office/powerpoint/2010/main" val="139571866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lstStyle/>
          <a:p>
            <a:r>
              <a:rPr lang="en-US" sz="5400" dirty="0" smtClean="0"/>
              <a:t>OBJECTIVES</a:t>
            </a:r>
            <a:endParaRPr lang="en-US" sz="5400" dirty="0"/>
          </a:p>
        </p:txBody>
      </p:sp>
      <p:sp>
        <p:nvSpPr>
          <p:cNvPr id="3" name="Content Placeholder 2"/>
          <p:cNvSpPr>
            <a:spLocks noGrp="1"/>
          </p:cNvSpPr>
          <p:nvPr>
            <p:ph idx="1"/>
          </p:nvPr>
        </p:nvSpPr>
        <p:spPr>
          <a:xfrm>
            <a:off x="96592" y="1323833"/>
            <a:ext cx="8847383" cy="5424697"/>
          </a:xfrm>
        </p:spPr>
        <p:txBody>
          <a:bodyPr>
            <a:normAutofit fontScale="85000" lnSpcReduction="10000"/>
          </a:bodyPr>
          <a:lstStyle/>
          <a:p>
            <a:pPr marL="0" indent="0">
              <a:buNone/>
            </a:pPr>
            <a:r>
              <a:rPr lang="en-US" sz="5400" dirty="0" smtClean="0">
                <a:latin typeface="Times New Roman" panose="02020603050405020304" pitchFamily="18" charset="0"/>
                <a:cs typeface="Times New Roman" panose="02020603050405020304" pitchFamily="18" charset="0"/>
              </a:rPr>
              <a:t>1. To </a:t>
            </a:r>
            <a:r>
              <a:rPr lang="en-US" sz="5400" dirty="0" smtClean="0"/>
              <a:t>evaluate </a:t>
            </a:r>
            <a:r>
              <a:rPr lang="en-US" sz="5400" dirty="0"/>
              <a:t>the effect of different regimes of administration of Rumen Enhancer 3 (</a:t>
            </a:r>
            <a:r>
              <a:rPr lang="en-GB" sz="5400" dirty="0"/>
              <a:t>RE3)</a:t>
            </a:r>
            <a:r>
              <a:rPr lang="en-GB" sz="5400" baseline="30000" dirty="0"/>
              <a:t> </a:t>
            </a:r>
            <a:r>
              <a:rPr lang="en-US" sz="5400" dirty="0"/>
              <a:t>on growth performance and health status </a:t>
            </a:r>
            <a:r>
              <a:rPr lang="en-US" sz="5400" dirty="0" smtClean="0"/>
              <a:t>of guinea </a:t>
            </a:r>
            <a:r>
              <a:rPr lang="en-US" sz="5400" dirty="0" err="1"/>
              <a:t>keets</a:t>
            </a:r>
            <a:r>
              <a:rPr lang="en-US" sz="5400" dirty="0"/>
              <a:t>. </a:t>
            </a:r>
            <a:endParaRPr lang="en-US" sz="5400" dirty="0">
              <a:latin typeface="Times New Roman" panose="02020603050405020304" pitchFamily="18" charset="0"/>
              <a:cs typeface="Times New Roman" panose="02020603050405020304" pitchFamily="18" charset="0"/>
            </a:endParaRPr>
          </a:p>
          <a:p>
            <a:pPr marL="0" indent="0">
              <a:buNone/>
            </a:pPr>
            <a:r>
              <a:rPr lang="en-US" sz="5400" dirty="0" smtClean="0">
                <a:latin typeface="Times New Roman" panose="02020603050405020304" pitchFamily="18" charset="0"/>
                <a:cs typeface="Times New Roman" panose="02020603050405020304" pitchFamily="18" charset="0"/>
              </a:rPr>
              <a:t>2. Estimate </a:t>
            </a:r>
            <a:r>
              <a:rPr lang="en-US" sz="5400" dirty="0">
                <a:latin typeface="Times New Roman" panose="02020603050405020304" pitchFamily="18" charset="0"/>
                <a:cs typeface="Times New Roman" panose="02020603050405020304" pitchFamily="18" charset="0"/>
              </a:rPr>
              <a:t>the cost associated with administering DFM in guinea keets production.</a:t>
            </a:r>
          </a:p>
          <a:p>
            <a:endParaRPr lang="en-US" sz="4800" dirty="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0AD00562-6421-4ADC-AEE2-37C096111C98}" type="slidenum">
              <a:rPr lang="en-US" smtClean="0"/>
              <a:t>6</a:t>
            </a:fld>
            <a:endParaRPr lang="en-US"/>
          </a:p>
        </p:txBody>
      </p:sp>
    </p:spTree>
    <p:extLst>
      <p:ext uri="{BB962C8B-B14F-4D97-AF65-F5344CB8AC3E}">
        <p14:creationId xmlns:p14="http://schemas.microsoft.com/office/powerpoint/2010/main" val="253269754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Materials and Methods</a:t>
            </a:r>
            <a:endParaRPr lang="en-US" dirty="0"/>
          </a:p>
        </p:txBody>
      </p:sp>
    </p:spTree>
    <p:extLst>
      <p:ext uri="{BB962C8B-B14F-4D97-AF65-F5344CB8AC3E}">
        <p14:creationId xmlns:p14="http://schemas.microsoft.com/office/powerpoint/2010/main" val="13298667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Experimental </a:t>
            </a:r>
            <a:r>
              <a:rPr lang="en-US" b="1" dirty="0" smtClean="0"/>
              <a:t>Animals </a:t>
            </a:r>
            <a:r>
              <a:rPr lang="en-US" b="1" dirty="0"/>
              <a:t>and </a:t>
            </a:r>
            <a:r>
              <a:rPr lang="en-US" b="1" dirty="0" smtClean="0"/>
              <a:t>Design</a:t>
            </a:r>
            <a:r>
              <a:rPr lang="en-US" b="1" dirty="0"/>
              <a:t/>
            </a:r>
            <a:br>
              <a:rPr lang="en-US" b="1" dirty="0"/>
            </a:br>
            <a:endParaRPr lang="en-US" b="1" dirty="0"/>
          </a:p>
        </p:txBody>
      </p:sp>
      <p:sp>
        <p:nvSpPr>
          <p:cNvPr id="3" name="Content Placeholder 2"/>
          <p:cNvSpPr>
            <a:spLocks noGrp="1"/>
          </p:cNvSpPr>
          <p:nvPr>
            <p:ph idx="1"/>
          </p:nvPr>
        </p:nvSpPr>
        <p:spPr>
          <a:xfrm>
            <a:off x="218941" y="914400"/>
            <a:ext cx="8925059" cy="5192973"/>
          </a:xfrm>
        </p:spPr>
        <p:txBody>
          <a:bodyPr>
            <a:normAutofit fontScale="77500" lnSpcReduction="20000"/>
          </a:bodyPr>
          <a:lstStyle/>
          <a:p>
            <a:r>
              <a:rPr lang="en-US" sz="5800" dirty="0" smtClean="0">
                <a:latin typeface="Times New Roman" panose="02020603050405020304" pitchFamily="18" charset="0"/>
                <a:cs typeface="Times New Roman" panose="02020603050405020304" pitchFamily="18" charset="0"/>
              </a:rPr>
              <a:t>One </a:t>
            </a:r>
            <a:r>
              <a:rPr lang="en-US" sz="5800" dirty="0">
                <a:latin typeface="Times New Roman" panose="02020603050405020304" pitchFamily="18" charset="0"/>
                <a:cs typeface="Times New Roman" panose="02020603050405020304" pitchFamily="18" charset="0"/>
              </a:rPr>
              <a:t>hundred and eighty (180) day-old unsexed guinea keets were randomly allotted to 4 treatment </a:t>
            </a:r>
            <a:r>
              <a:rPr lang="en-US" sz="5800" dirty="0" smtClean="0">
                <a:latin typeface="Times New Roman" panose="02020603050405020304" pitchFamily="18" charset="0"/>
                <a:cs typeface="Times New Roman" panose="02020603050405020304" pitchFamily="18" charset="0"/>
              </a:rPr>
              <a:t>groups</a:t>
            </a:r>
            <a:r>
              <a:rPr lang="en-US" sz="5800" dirty="0">
                <a:latin typeface="Times New Roman" panose="02020603050405020304" pitchFamily="18" charset="0"/>
                <a:cs typeface="Times New Roman" panose="02020603050405020304" pitchFamily="18" charset="0"/>
              </a:rPr>
              <a:t> </a:t>
            </a:r>
            <a:r>
              <a:rPr lang="en-US" sz="5800" dirty="0" smtClean="0">
                <a:latin typeface="Times New Roman" panose="02020603050405020304" pitchFamily="18" charset="0"/>
                <a:cs typeface="Times New Roman" panose="02020603050405020304" pitchFamily="18" charset="0"/>
              </a:rPr>
              <a:t>in </a:t>
            </a:r>
            <a:r>
              <a:rPr lang="en-US" sz="5800" dirty="0">
                <a:latin typeface="Times New Roman" panose="02020603050405020304" pitchFamily="18" charset="0"/>
                <a:cs typeface="Times New Roman" panose="02020603050405020304" pitchFamily="18" charset="0"/>
              </a:rPr>
              <a:t>a completely randomized design. </a:t>
            </a:r>
            <a:endParaRPr lang="en-US" sz="5800" dirty="0" smtClean="0">
              <a:latin typeface="Times New Roman" panose="02020603050405020304" pitchFamily="18" charset="0"/>
              <a:cs typeface="Times New Roman" panose="02020603050405020304" pitchFamily="18" charset="0"/>
            </a:endParaRPr>
          </a:p>
          <a:p>
            <a:r>
              <a:rPr lang="en-US" sz="5800" dirty="0" smtClean="0">
                <a:latin typeface="Times New Roman" panose="02020603050405020304" pitchFamily="18" charset="0"/>
                <a:cs typeface="Times New Roman" panose="02020603050405020304" pitchFamily="18" charset="0"/>
              </a:rPr>
              <a:t>Each </a:t>
            </a:r>
            <a:r>
              <a:rPr lang="en-US" sz="5800" dirty="0">
                <a:latin typeface="Times New Roman" panose="02020603050405020304" pitchFamily="18" charset="0"/>
                <a:cs typeface="Times New Roman" panose="02020603050405020304" pitchFamily="18" charset="0"/>
              </a:rPr>
              <a:t>treatment, consisting of 45 birds, was replicated three times with 15 birds per replicate for eight weeks.</a:t>
            </a:r>
          </a:p>
          <a:p>
            <a:endParaRPr lang="en-US" dirty="0"/>
          </a:p>
        </p:txBody>
      </p:sp>
      <p:sp>
        <p:nvSpPr>
          <p:cNvPr id="6" name="Slide Number Placeholder 5"/>
          <p:cNvSpPr>
            <a:spLocks noGrp="1"/>
          </p:cNvSpPr>
          <p:nvPr>
            <p:ph type="sldNum" sz="quarter" idx="12"/>
          </p:nvPr>
        </p:nvSpPr>
        <p:spPr/>
        <p:txBody>
          <a:bodyPr/>
          <a:lstStyle/>
          <a:p>
            <a:fld id="{0AD00562-6421-4ADC-AEE2-37C096111C98}" type="slidenum">
              <a:rPr lang="en-US" smtClean="0"/>
              <a:t>8</a:t>
            </a:fld>
            <a:endParaRPr lang="en-US"/>
          </a:p>
        </p:txBody>
      </p:sp>
    </p:spTree>
    <p:extLst>
      <p:ext uri="{BB962C8B-B14F-4D97-AF65-F5344CB8AC3E}">
        <p14:creationId xmlns:p14="http://schemas.microsoft.com/office/powerpoint/2010/main" val="66011600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0782"/>
            <a:ext cx="8229600" cy="1143000"/>
          </a:xfrm>
        </p:spPr>
        <p:txBody>
          <a:bodyPr/>
          <a:lstStyle/>
          <a:p>
            <a:pPr algn="ctr"/>
            <a:r>
              <a:rPr lang="en-US" sz="5400" b="1" dirty="0">
                <a:latin typeface="Times New Roman" panose="02020603050405020304" pitchFamily="18" charset="0"/>
                <a:cs typeface="Times New Roman" panose="02020603050405020304" pitchFamily="18" charset="0"/>
              </a:rPr>
              <a:t>TREATMENTS</a:t>
            </a:r>
            <a:endParaRPr lang="en-US" sz="54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31820" y="1295400"/>
            <a:ext cx="8471078" cy="5181599"/>
          </a:xfrm>
        </p:spPr>
        <p:txBody>
          <a:bodyPr>
            <a:noAutofit/>
          </a:bodyPr>
          <a:lstStyle/>
          <a:p>
            <a:pPr marL="0" indent="0" algn="just">
              <a:buNone/>
            </a:pPr>
            <a:r>
              <a:rPr lang="en-US" sz="3600" dirty="0" smtClean="0">
                <a:latin typeface="Times New Roman" panose="02020603050405020304" pitchFamily="18" charset="0"/>
                <a:cs typeface="Times New Roman" panose="02020603050405020304" pitchFamily="18" charset="0"/>
              </a:rPr>
              <a:t>Four (4) </a:t>
            </a:r>
            <a:r>
              <a:rPr lang="en-US" sz="3600" dirty="0">
                <a:latin typeface="Times New Roman" panose="02020603050405020304" pitchFamily="18" charset="0"/>
                <a:cs typeface="Times New Roman" panose="02020603050405020304" pitchFamily="18" charset="0"/>
              </a:rPr>
              <a:t>frequency </a:t>
            </a:r>
            <a:r>
              <a:rPr lang="en-US" sz="3600" dirty="0" smtClean="0">
                <a:latin typeface="Times New Roman" panose="02020603050405020304" pitchFamily="18" charset="0"/>
                <a:cs typeface="Times New Roman" panose="02020603050405020304" pitchFamily="18" charset="0"/>
              </a:rPr>
              <a:t>regimes </a:t>
            </a:r>
            <a:r>
              <a:rPr lang="en-US" sz="3600" dirty="0">
                <a:latin typeface="Times New Roman" panose="02020603050405020304" pitchFamily="18" charset="0"/>
                <a:cs typeface="Times New Roman" panose="02020603050405020304" pitchFamily="18" charset="0"/>
              </a:rPr>
              <a:t>which </a:t>
            </a:r>
            <a:r>
              <a:rPr lang="en-US" sz="3600" dirty="0" smtClean="0">
                <a:latin typeface="Times New Roman" panose="02020603050405020304" pitchFamily="18" charset="0"/>
                <a:cs typeface="Times New Roman" panose="02020603050405020304" pitchFamily="18" charset="0"/>
              </a:rPr>
              <a:t>included: </a:t>
            </a:r>
          </a:p>
          <a:p>
            <a:pPr algn="just"/>
            <a:r>
              <a:rPr lang="en-US" sz="3600" dirty="0" smtClean="0">
                <a:latin typeface="Times New Roman" panose="02020603050405020304" pitchFamily="18" charset="0"/>
                <a:cs typeface="Times New Roman" panose="02020603050405020304" pitchFamily="18" charset="0"/>
              </a:rPr>
              <a:t>control</a:t>
            </a:r>
            <a:r>
              <a:rPr lang="en-US" sz="3600" dirty="0">
                <a:latin typeface="Times New Roman" panose="02020603050405020304" pitchFamily="18" charset="0"/>
                <a:cs typeface="Times New Roman" panose="02020603050405020304" pitchFamily="18" charset="0"/>
              </a:rPr>
              <a:t>, </a:t>
            </a:r>
            <a:endParaRPr lang="en-US" sz="3600" dirty="0" smtClean="0">
              <a:latin typeface="Times New Roman" panose="02020603050405020304" pitchFamily="18" charset="0"/>
              <a:cs typeface="Times New Roman" panose="02020603050405020304" pitchFamily="18" charset="0"/>
            </a:endParaRPr>
          </a:p>
          <a:p>
            <a:pPr algn="just"/>
            <a:r>
              <a:rPr lang="en-US" sz="3600" dirty="0" smtClean="0">
                <a:latin typeface="Times New Roman" panose="02020603050405020304" pitchFamily="18" charset="0"/>
                <a:cs typeface="Times New Roman" panose="02020603050405020304" pitchFamily="18" charset="0"/>
              </a:rPr>
              <a:t>daily</a:t>
            </a:r>
            <a:r>
              <a:rPr lang="en-US" sz="3600" dirty="0">
                <a:latin typeface="Times New Roman" panose="02020603050405020304" pitchFamily="18" charset="0"/>
                <a:cs typeface="Times New Roman" panose="02020603050405020304" pitchFamily="18" charset="0"/>
              </a:rPr>
              <a:t>, </a:t>
            </a:r>
            <a:endParaRPr lang="en-US" sz="3600" dirty="0" smtClean="0">
              <a:latin typeface="Times New Roman" panose="02020603050405020304" pitchFamily="18" charset="0"/>
              <a:cs typeface="Times New Roman" panose="02020603050405020304" pitchFamily="18" charset="0"/>
            </a:endParaRPr>
          </a:p>
          <a:p>
            <a:pPr algn="just"/>
            <a:r>
              <a:rPr lang="en-US" sz="3600" dirty="0">
                <a:latin typeface="Times New Roman" panose="02020603050405020304" pitchFamily="18" charset="0"/>
                <a:cs typeface="Times New Roman" panose="02020603050405020304" pitchFamily="18" charset="0"/>
              </a:rPr>
              <a:t>3 consecutive days per week (CDW) and</a:t>
            </a:r>
          </a:p>
          <a:p>
            <a:pPr algn="just"/>
            <a:r>
              <a:rPr lang="en-US" sz="3600" dirty="0">
                <a:latin typeface="Times New Roman" panose="02020603050405020304" pitchFamily="18" charset="0"/>
                <a:cs typeface="Times New Roman" panose="02020603050405020304" pitchFamily="18" charset="0"/>
              </a:rPr>
              <a:t> 7-days repeated every other week (DREOW) of DFM at 1.5ml/L through water</a:t>
            </a:r>
          </a:p>
          <a:p>
            <a:endParaRPr lang="en-US" sz="5400" dirty="0" smtClean="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0AD00562-6421-4ADC-AEE2-37C096111C98}" type="slidenum">
              <a:rPr lang="en-US" smtClean="0"/>
              <a:t>9</a:t>
            </a:fld>
            <a:endParaRPr lang="en-US"/>
          </a:p>
        </p:txBody>
      </p:sp>
    </p:spTree>
    <p:extLst>
      <p:ext uri="{BB962C8B-B14F-4D97-AF65-F5344CB8AC3E}">
        <p14:creationId xmlns:p14="http://schemas.microsoft.com/office/powerpoint/2010/main" val="283978600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433</TotalTime>
  <Words>1287</Words>
  <Application>Microsoft Office PowerPoint</Application>
  <PresentationFormat>On-screen Show (4:3)</PresentationFormat>
  <Paragraphs>443</Paragraphs>
  <Slides>26</Slides>
  <Notes>3</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PowerPoint Presentation</vt:lpstr>
      <vt:lpstr>Outline of Presentation</vt:lpstr>
      <vt:lpstr>Introduction</vt:lpstr>
      <vt:lpstr>PowerPoint Presentation</vt:lpstr>
      <vt:lpstr>PowerPoint Presentation</vt:lpstr>
      <vt:lpstr>OBJECTIVES</vt:lpstr>
      <vt:lpstr>Materials and Methods</vt:lpstr>
      <vt:lpstr>Experimental Animals and Design </vt:lpstr>
      <vt:lpstr>TREATMENTS</vt:lpstr>
      <vt:lpstr>HOUSING</vt:lpstr>
      <vt:lpstr> Experimental diet and water </vt:lpstr>
      <vt:lpstr>Table 1: COMPOSITION OF EXPERIMENTAL DIET FOR GUINEA KEETS (1-8WEEKS)</vt:lpstr>
      <vt:lpstr>CHEMICAL ANALYSIS </vt:lpstr>
      <vt:lpstr> Data collection and statistical analysis </vt:lpstr>
      <vt:lpstr>RESULTS AND DISCUSSION</vt:lpstr>
      <vt:lpstr>Table 2: Analyzed chemical composition of compounded diet</vt:lpstr>
      <vt:lpstr>Table 3: Growth performance as affected by Antibiotics and DFM in guinea keets (DAY 1-8WEEKS)</vt:lpstr>
      <vt:lpstr>PowerPoint Presentation</vt:lpstr>
      <vt:lpstr>Table 4: Effect of DFM and Antibiotics treatments on mortality of guinea fowl keets (1-8weeks)</vt:lpstr>
      <vt:lpstr>Table 5. HAEMATOLOGICAL INDICES OF INDIGENOUS GUINEA KEETS UP TO 8WEEKS</vt:lpstr>
      <vt:lpstr>Table 6. SERUM BIOCHEMICAL INDICES OF INDIGENOUS GUINEA KEETS UP TO 8WEEKS</vt:lpstr>
      <vt:lpstr>Table 7: Cost- Benefits Assessment for guinea keets </vt:lpstr>
      <vt:lpstr>CONCLUSIONS</vt:lpstr>
      <vt:lpstr>PowerPoint Presentation</vt:lpstr>
      <vt:lpstr>RECOMMENDATIONS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Dave</dc:creator>
  <cp:lastModifiedBy>Odhong, Jonathan (IITA)</cp:lastModifiedBy>
  <cp:revision>20</cp:revision>
  <dcterms:created xsi:type="dcterms:W3CDTF">2006-08-16T00:00:00Z</dcterms:created>
  <dcterms:modified xsi:type="dcterms:W3CDTF">2016-12-14T07:40:55Z</dcterms:modified>
</cp:coreProperties>
</file>